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682" r:id="rId6"/>
    <p:sldMasterId id="2147483662" r:id="rId7"/>
  </p:sldMasterIdLst>
  <p:notesMasterIdLst>
    <p:notesMasterId r:id="rId35"/>
  </p:notesMasterIdLst>
  <p:handoutMasterIdLst>
    <p:handoutMasterId r:id="rId36"/>
  </p:handoutMasterIdLst>
  <p:sldIdLst>
    <p:sldId id="256" r:id="rId8"/>
    <p:sldId id="261" r:id="rId9"/>
    <p:sldId id="264" r:id="rId10"/>
    <p:sldId id="260" r:id="rId11"/>
    <p:sldId id="283" r:id="rId12"/>
    <p:sldId id="265" r:id="rId13"/>
    <p:sldId id="266" r:id="rId14"/>
    <p:sldId id="267" r:id="rId15"/>
    <p:sldId id="284" r:id="rId16"/>
    <p:sldId id="286" r:id="rId17"/>
    <p:sldId id="287" r:id="rId18"/>
    <p:sldId id="268" r:id="rId19"/>
    <p:sldId id="269" r:id="rId20"/>
    <p:sldId id="270" r:id="rId21"/>
    <p:sldId id="278" r:id="rId22"/>
    <p:sldId id="279" r:id="rId23"/>
    <p:sldId id="285" r:id="rId24"/>
    <p:sldId id="271" r:id="rId25"/>
    <p:sldId id="272" r:id="rId26"/>
    <p:sldId id="273" r:id="rId27"/>
    <p:sldId id="280" r:id="rId28"/>
    <p:sldId id="281" r:id="rId29"/>
    <p:sldId id="282" r:id="rId30"/>
    <p:sldId id="274" r:id="rId31"/>
    <p:sldId id="275" r:id="rId32"/>
    <p:sldId id="277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10A09B"/>
    <a:srgbClr val="00608E"/>
    <a:srgbClr val="17467A"/>
    <a:srgbClr val="005191"/>
    <a:srgbClr val="055992"/>
    <a:srgbClr val="017394"/>
    <a:srgbClr val="44C39D"/>
    <a:srgbClr val="020251"/>
    <a:srgbClr val="00B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20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48" d="100"/>
          <a:sy n="148" d="100"/>
        </p:scale>
        <p:origin x="29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hamj\Documents\Documents_de_travail\Performance_Instrument\IASI_Local\Essai_Fin_Vie\CSQ\Stats_CSQ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CSQ on B side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Feuil1!$A$6</c:f>
              <c:strCache>
                <c:ptCount val="1"/>
                <c:pt idx="0">
                  <c:v>% CSQ Forward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numRef>
              <c:f>Feuil1!$B$5:$F$5</c:f>
              <c:numCache>
                <c:formatCode>General</c:formatCode>
                <c:ptCount val="5"/>
                <c:pt idx="0">
                  <c:v>6.75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cat>
          <c:val>
            <c:numRef>
              <c:f>Feuil1!$B$6:$F$6</c:f>
              <c:numCache>
                <c:formatCode>General</c:formatCode>
                <c:ptCount val="5"/>
                <c:pt idx="0">
                  <c:v>0</c:v>
                </c:pt>
                <c:pt idx="1">
                  <c:v>8.9473684210526316E-2</c:v>
                </c:pt>
                <c:pt idx="2">
                  <c:v>0.90892343120322394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C-40A6-945D-E7A8D3999EB5}"/>
            </c:ext>
          </c:extLst>
        </c:ser>
        <c:ser>
          <c:idx val="1"/>
          <c:order val="1"/>
          <c:tx>
            <c:strRef>
              <c:f>Feuil1!$A$7</c:f>
              <c:strCache>
                <c:ptCount val="1"/>
                <c:pt idx="0">
                  <c:v>% CSQ Backward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cat>
            <c:numRef>
              <c:f>Feuil1!$B$5:$F$5</c:f>
              <c:numCache>
                <c:formatCode>General</c:formatCode>
                <c:ptCount val="5"/>
                <c:pt idx="0">
                  <c:v>6.75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cat>
          <c:val>
            <c:numRef>
              <c:f>Feuil1!$B$7:$F$7</c:f>
              <c:numCache>
                <c:formatCode>General</c:formatCode>
                <c:ptCount val="5"/>
                <c:pt idx="0">
                  <c:v>0</c:v>
                </c:pt>
                <c:pt idx="1">
                  <c:v>0.45764411027568924</c:v>
                </c:pt>
                <c:pt idx="2">
                  <c:v>0.99516407599309153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0C-40A6-945D-E7A8D3999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9058552"/>
        <c:axId val="939055600"/>
        <c:axId val="0"/>
      </c:bar3DChart>
      <c:catAx>
        <c:axId val="93905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9055600"/>
        <c:crosses val="autoZero"/>
        <c:auto val="1"/>
        <c:lblAlgn val="ctr"/>
        <c:lblOffset val="100"/>
        <c:noMultiLvlLbl val="0"/>
      </c:catAx>
      <c:valAx>
        <c:axId val="93905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905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46F89-3C8B-A74E-BE19-BACA2AE1C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94FE-5F46-2648-BCB3-488879180D49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5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EE62194E-DFCA-4BBD-A85C-BE14FE4AC49E}" type="datetimeFigureOut">
              <a:rPr lang="fr-FR" smtClean="0"/>
              <a:pPr/>
              <a:t>03/12/2021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24C0918-2127-494D-BCD3-BC383FA1C45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22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C0918-2127-494D-BCD3-BC383FA1C4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97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035F44-8A02-46B4-B47F-F4E60E9896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B40BE5-0338-447F-B124-9529F25F7B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6145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8000" y="710857"/>
            <a:ext cx="7222050" cy="29084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CA4E216-1134-467D-ADE8-4AC3039CDE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08000" y="1885949"/>
            <a:ext cx="7222050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624D890-2D50-4DB4-87A1-F6A2F0C51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17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+ fond dégrad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067832-BFDC-48EB-99EE-6F76E68FED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9C6F09A8-1E7A-4227-AC62-BB5DFF5A11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E0E8E1-8776-4E1E-9E25-D90821B48FC1}"/>
              </a:ext>
            </a:extLst>
          </p:cNvPr>
          <p:cNvCxnSpPr>
            <a:cxnSpLocks/>
          </p:cNvCxnSpPr>
          <p:nvPr userDrawn="1"/>
        </p:nvCxnSpPr>
        <p:spPr>
          <a:xfrm>
            <a:off x="359999" y="592670"/>
            <a:ext cx="1147200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54370C-3C83-44EF-AED9-26116E411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D1C218D-472B-480C-843F-CCCEE3CDABE5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droite + fo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F706EE2-CE13-4715-B6F8-83FF7D0471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01693A4-7E39-4586-AE6C-D7EDEDA701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>
                  <a:alpha val="80000"/>
                </a:schemeClr>
              </a:gs>
              <a:gs pos="35000">
                <a:srgbClr val="005191">
                  <a:alpha val="80000"/>
                </a:srgbClr>
              </a:gs>
              <a:gs pos="0">
                <a:srgbClr val="020251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B75A0A25-8756-4511-A62F-A1E0AC3F2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FCEFED8-BA22-4820-926E-0E5AC163A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9A34B22-BAAD-4596-A0C2-B643045A4A4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0BDDA6F-6D73-4F96-81E5-423C8B139C67}"/>
              </a:ext>
            </a:extLst>
          </p:cNvPr>
          <p:cNvCxnSpPr>
            <a:cxnSpLocks/>
          </p:cNvCxnSpPr>
          <p:nvPr userDrawn="1"/>
        </p:nvCxnSpPr>
        <p:spPr>
          <a:xfrm>
            <a:off x="4105275" y="592670"/>
            <a:ext cx="7600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225033C-1F46-4D5B-AF8F-00550E3D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0411A2-D4E9-43AD-BEE7-25B13909D3BD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© </a:t>
            </a:r>
            <a:r>
              <a:rPr lang="fr-FR" sz="900" b="1" dirty="0" err="1">
                <a:solidFill>
                  <a:schemeClr val="bg1"/>
                </a:solidFill>
              </a:rPr>
              <a:t>cnes</a:t>
            </a:r>
            <a:endParaRPr lang="fr-F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F4B1AF-3C2B-471A-B0CB-68D5A7E5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6D91DB-5D9A-4CC3-8095-F75DEEC3D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20A064-31D4-42AE-907A-264DBC27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349375"/>
            <a:ext cx="4932000" cy="432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725E42-E135-4BB9-A7E6-8DD140B24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81049" y="1514475"/>
            <a:ext cx="238088" cy="4068000"/>
          </a:xfrm>
          <a:prstGeom prst="rect">
            <a:avLst/>
          </a:prstGeom>
        </p:spPr>
      </p:pic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C50BAE0-AE32-4D4E-A6B6-B0375453F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E74D151-8A07-43F8-855E-4AEDCEFB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53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FD8773-D6B2-411F-8580-010C32E6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267200" cy="657225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331FCD1-E250-4EF9-9754-DC1E7A6B6F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08001" y="161925"/>
            <a:ext cx="5431350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EC714140-CB00-4327-8652-2CA76C0D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710857"/>
            <a:ext cx="5432400" cy="33239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F29D38-7158-4649-AD5B-919F941E18D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08000" y="1330325"/>
            <a:ext cx="7098225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3AAF6A6-744D-4077-9457-8076575F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7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0BAE0C10-DBBF-418C-B4FB-037453E9F1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F10CCD7-E80C-45A6-9244-EEE6992B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0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D4AE20AA-BB0A-4E74-94B5-C36D025FF4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7901D-18B9-408F-9D22-17BCDFE8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05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396657"/>
            <a:ext cx="9688875" cy="304699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569048E8-B1C0-47BD-A569-E529BAC6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4">
            <a:extLst>
              <a:ext uri="{FF2B5EF4-FFF2-40B4-BE49-F238E27FC236}">
                <a16:creationId xmlns:a16="http://schemas.microsoft.com/office/drawing/2014/main" id="{7B051257-98FB-47D1-AD92-00FFD5508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047A7C21-80BF-4B88-9BBD-7BF2004817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757F82D7-D55E-4D03-8981-8D57F63ADB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9980" y="4583520"/>
            <a:ext cx="1171800" cy="761040"/>
          </a:xfrm>
        </p:spPr>
        <p:txBody>
          <a:bodyPr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6B65E-EFEC-405D-81AF-86465BCFB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480" y="1396800"/>
            <a:ext cx="9689040" cy="304560"/>
          </a:xfrm>
        </p:spPr>
        <p:txBody>
          <a:bodyPr/>
          <a:lstStyle>
            <a:lvl1pPr algn="ctr">
              <a:defRPr sz="22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Remerciements</a:t>
            </a: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02FCA550-E61C-4836-85F0-F564BE71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485" y="6626632"/>
            <a:ext cx="274114" cy="184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1 logo parten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091E16AC-6E81-43AE-AF77-622249D7C6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8075" y="4706938"/>
            <a:ext cx="3335850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829F0960-CBD4-456B-BD47-21C6E44981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38CF1F92-9B75-4E25-A346-D077D6F952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3B1701F7-784D-46BA-8D85-769A15CE2C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737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avec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88568475-D0A2-426E-BB81-6EA864EC55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pour une image  4">
            <a:extLst>
              <a:ext uri="{FF2B5EF4-FFF2-40B4-BE49-F238E27FC236}">
                <a16:creationId xmlns:a16="http://schemas.microsoft.com/office/drawing/2014/main" id="{E1874CC0-3FC8-449F-9A47-A271E79930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4">
            <a:extLst>
              <a:ext uri="{FF2B5EF4-FFF2-40B4-BE49-F238E27FC236}">
                <a16:creationId xmlns:a16="http://schemas.microsoft.com/office/drawing/2014/main" id="{69E89F92-460D-49BC-8E61-84D7C088FB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9980" y="479232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E6565DA9-72C1-4A7D-AE76-7F62DFD56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1563" y="1221388"/>
            <a:ext cx="9688875" cy="182819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ipsum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78F1BEC1-BFC0-4E23-B9AE-B9CF658971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2843" y="3247804"/>
            <a:ext cx="2946319" cy="323165"/>
          </a:xfrm>
        </p:spPr>
        <p:txBody>
          <a:bodyPr wrap="none">
            <a:spAutoFit/>
          </a:bodyPr>
          <a:lstStyle>
            <a:lvl1pPr marL="0" indent="0" algn="ctr">
              <a:buNone/>
              <a:defRPr sz="2100" cap="all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Référence dossier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324769AC-81AA-4F8C-BF75-14C22B315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883" y="3902872"/>
            <a:ext cx="338234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Lieu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8E03375C-FD45-4574-AA7E-0317C89199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44293" y="4270969"/>
            <a:ext cx="3103415" cy="215444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fr-FR" dirty="0"/>
              <a:t>Prénom Nom, Fonction de l’intervenant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CFB15F9-D5BF-40F2-8666-C9A09BA438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2037" y="3687428"/>
            <a:ext cx="387927" cy="215444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974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9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1 logo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F20B399D-A684-4EF1-BFD5-9C2A62FCEB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58100" y="418536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6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 + 3 logos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4">
            <a:extLst>
              <a:ext uri="{FF2B5EF4-FFF2-40B4-BE49-F238E27FC236}">
                <a16:creationId xmlns:a16="http://schemas.microsoft.com/office/drawing/2014/main" id="{BCAE0AC3-3AD1-45CC-B8DE-CEFD7DC632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1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84333F62-BE85-4EFD-B930-BDC531708F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5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2F017C8B-246A-402C-915F-A0ECF37459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98100" y="4384440"/>
            <a:ext cx="1171800" cy="76104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1A6312-8835-4E31-8F70-FBD0E3AB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8" y="3279939"/>
            <a:ext cx="6096001" cy="261610"/>
          </a:xfrm>
        </p:spPr>
        <p:txBody>
          <a:bodyPr anchor="ctr" anchorCtr="0"/>
          <a:lstStyle>
            <a:lvl1pPr marL="0" indent="0" algn="ctr">
              <a:buNone/>
              <a:defRPr sz="17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de la présentation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D0A97A-81D5-47E5-BFC2-8EAEBBA0D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3629025"/>
            <a:ext cx="6096000" cy="18466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F9642905-C31A-41C6-8B69-F14B173FCD3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0" y="0"/>
            <a:ext cx="6095998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2">
            <a:extLst>
              <a:ext uri="{FF2B5EF4-FFF2-40B4-BE49-F238E27FC236}">
                <a16:creationId xmlns:a16="http://schemas.microsoft.com/office/drawing/2014/main" id="{C6A2834B-471C-4F69-9C29-4C8188116C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8499" y="3565689"/>
            <a:ext cx="3714158" cy="338554"/>
          </a:xfrm>
        </p:spPr>
        <p:txBody>
          <a:bodyPr anchor="t" anchorCtr="0"/>
          <a:lstStyle>
            <a:lvl1pPr marL="0" indent="0" algn="l"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 du chapitre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E4FC56-8F82-4C91-95CD-8C28C6BD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2455939"/>
            <a:ext cx="7115175" cy="110799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7AF8B26-ABF4-4C6D-AA25-D7ECE43838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639964" y="-649367"/>
            <a:ext cx="3651642" cy="763285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1619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D6202B63-E625-4774-AFF8-E26F52A8CE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29C28CA-FCF4-455C-AB4E-BD49AF7A8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31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1D8DD-5FCB-450D-95F1-48BC8C3A69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710857"/>
            <a:ext cx="11479575" cy="290849"/>
          </a:xfrm>
        </p:spPr>
        <p:txBody>
          <a:bodyPr/>
          <a:lstStyle>
            <a:lvl1pPr>
              <a:defRPr sz="2100"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A78DC-7637-4109-BBDD-413DC606863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08000" y="1885949"/>
            <a:ext cx="7231575" cy="3840163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b="1">
                <a:latin typeface="+mn-lt"/>
                <a:cs typeface="Arial" panose="020B0604020202020204" pitchFamily="34" charset="0"/>
              </a:defRPr>
            </a:lvl1pPr>
            <a:lvl2pPr marL="323850" indent="0">
              <a:spcBef>
                <a:spcPts val="0"/>
              </a:spcBef>
              <a:buFontTx/>
              <a:buNone/>
              <a:defRPr sz="1400" b="0">
                <a:latin typeface="+mn-lt"/>
              </a:defRPr>
            </a:lvl2pPr>
          </a:lstStyle>
          <a:p>
            <a:pPr lvl="0"/>
            <a:r>
              <a:rPr lang="fr-FR" dirty="0"/>
              <a:t>Titre 1</a:t>
            </a:r>
          </a:p>
          <a:p>
            <a:pPr lvl="0"/>
            <a:r>
              <a:rPr lang="fr-FR" dirty="0"/>
              <a:t>Titre 2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05B55D58-252C-4A26-97F9-98D78228AE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161925"/>
            <a:ext cx="8601075" cy="276225"/>
          </a:xfrm>
        </p:spPr>
        <p:txBody>
          <a:bodyPr anchor="ctr" anchorCtr="0">
            <a:noAutofit/>
          </a:bodyPr>
          <a:lstStyle>
            <a:lvl1pPr>
              <a:defRPr sz="1400" cap="all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Indiquez l’objet de la présentation - Date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F7DD7EC-824B-4239-B9F9-268D654BD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3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1221388"/>
            <a:ext cx="9688875" cy="18281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  <a:br>
              <a:rPr lang="fr-FR" dirty="0"/>
            </a:b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882" y="3910282"/>
            <a:ext cx="338234" cy="2154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lvl="0"/>
            <a:r>
              <a:rPr lang="fr-FR" dirty="0"/>
              <a:t>Lieu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728B4-381A-4324-BDC3-7C5EC61935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66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15886"/>
            <a:ext cx="6096000" cy="290849"/>
          </a:xfrm>
          <a:prstGeom prst="rect">
            <a:avLst/>
          </a:prstGeom>
        </p:spPr>
        <p:txBody>
          <a:bodyPr vert="horz" wrap="square" lIns="360000" tIns="0" rIns="360000" bIns="0" rtlCol="0" anchor="b" anchorCtr="0">
            <a:spAutoFit/>
          </a:bodyPr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31673"/>
            <a:ext cx="6096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/>
              <a:t>Texte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57CBFF-1346-4243-BCAA-9A7DE08819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14536" y="6141600"/>
            <a:ext cx="1458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1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200" kern="1200" cap="all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BB7EDC-2534-4611-95D5-5BE5203126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67000">
                <a:schemeClr val="accent2"/>
              </a:gs>
              <a:gs pos="35000">
                <a:srgbClr val="005191"/>
              </a:gs>
              <a:gs pos="0">
                <a:srgbClr val="02025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9" y="3009937"/>
            <a:ext cx="7115175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635191" y="-663654"/>
            <a:ext cx="4243149" cy="763285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lvl="0"/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19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49600" b="1" i="0" kern="1200" cap="all" baseline="0">
          <a:solidFill>
            <a:schemeClr val="bg1">
              <a:alpha val="30000"/>
            </a:schemeClr>
          </a:solidFill>
          <a:latin typeface="Arial Black" panose="020B0604020202020204" pitchFamily="34" charset="0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189B0E-4232-4851-A5E1-1A78B7400FE9}"/>
              </a:ext>
            </a:extLst>
          </p:cNvPr>
          <p:cNvSpPr/>
          <p:nvPr userDrawn="1"/>
        </p:nvSpPr>
        <p:spPr>
          <a:xfrm>
            <a:off x="0" y="6572250"/>
            <a:ext cx="12192000" cy="285750"/>
          </a:xfrm>
          <a:prstGeom prst="rect">
            <a:avLst/>
          </a:prstGeom>
          <a:gradFill flip="none" rotWithShape="1">
            <a:gsLst>
              <a:gs pos="100000">
                <a:srgbClr val="44C39D"/>
              </a:gs>
              <a:gs pos="48000">
                <a:srgbClr val="005191"/>
              </a:gs>
              <a:gs pos="0">
                <a:srgbClr val="02025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6A2C4F3-B1B4-4B67-9AFC-BE865E1658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87011" y="291600"/>
            <a:ext cx="1458929" cy="360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2F45DC-63E1-4EBC-95E6-773028F5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710857"/>
            <a:ext cx="11472001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30519-CF86-4456-A8A0-1EDAF7870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374775"/>
            <a:ext cx="11472001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CF15A00-D01B-4BCF-ABFD-235FCA9AC8A4}"/>
              </a:ext>
            </a:extLst>
          </p:cNvPr>
          <p:cNvCxnSpPr/>
          <p:nvPr userDrawn="1"/>
        </p:nvCxnSpPr>
        <p:spPr>
          <a:xfrm>
            <a:off x="359999" y="592670"/>
            <a:ext cx="968887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AF5E90D5-963E-4737-97EC-DBB9CEB6E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485" y="6626632"/>
            <a:ext cx="274114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1F15C832-BA88-44B2-B74D-EBDA7A9ACE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9577CE9-D949-47EC-853B-FEF4C9581CBB}"/>
              </a:ext>
            </a:extLst>
          </p:cNvPr>
          <p:cNvSpPr txBox="1"/>
          <p:nvPr userDrawn="1"/>
        </p:nvSpPr>
        <p:spPr>
          <a:xfrm>
            <a:off x="11430002" y="6649716"/>
            <a:ext cx="3799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+mn-lt"/>
              </a:rPr>
              <a:t>© </a:t>
            </a:r>
            <a:r>
              <a:rPr lang="fr-FR" sz="900" b="1" dirty="0" err="1">
                <a:solidFill>
                  <a:schemeClr val="bg1"/>
                </a:solidFill>
                <a:latin typeface="+mn-lt"/>
              </a:rPr>
              <a:t>cnes</a:t>
            </a:r>
            <a:endParaRPr lang="fr-FR" sz="9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77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3" r:id="rId7"/>
    <p:sldLayoutId id="2147483671" r:id="rId8"/>
    <p:sldLayoutId id="2147483672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5242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v"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076325" indent="-314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1524000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1971675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cid:image022.jpg@01D7A364.FE2825A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>
            <a:extLst>
              <a:ext uri="{FF2B5EF4-FFF2-40B4-BE49-F238E27FC236}">
                <a16:creationId xmlns:a16="http://schemas.microsoft.com/office/drawing/2014/main" id="{BC3FF46A-EDF0-D74F-BDB2-E13AB186B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1693" y="3247804"/>
            <a:ext cx="2468626" cy="323165"/>
          </a:xfrm>
        </p:spPr>
        <p:txBody>
          <a:bodyPr/>
          <a:lstStyle/>
          <a:p>
            <a:r>
              <a:rPr lang="fr-FR" dirty="0" smtClean="0"/>
              <a:t>IASI CONFERENCE</a:t>
            </a:r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4411A78-3E90-1747-B96F-B262C88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563" y="2440183"/>
            <a:ext cx="9688875" cy="609398"/>
          </a:xfrm>
        </p:spPr>
        <p:txBody>
          <a:bodyPr/>
          <a:lstStyle/>
          <a:p>
            <a:r>
              <a:rPr lang="fr-FR" dirty="0" smtClean="0"/>
              <a:t>IASI-A: End of life tests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26DD787-AA2B-9E4B-B93C-75A3011C5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8764" y="3902872"/>
            <a:ext cx="894477" cy="215444"/>
          </a:xfrm>
        </p:spPr>
        <p:txBody>
          <a:bodyPr/>
          <a:lstStyle/>
          <a:p>
            <a:r>
              <a:rPr lang="fr-FR" dirty="0" smtClean="0"/>
              <a:t>06/12/2021</a:t>
            </a:r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29C6B4F-3F09-EE4B-B7E7-E8DA092E81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12221" y="4565436"/>
            <a:ext cx="1618520" cy="1261884"/>
          </a:xfrm>
        </p:spPr>
        <p:txBody>
          <a:bodyPr/>
          <a:lstStyle/>
          <a:p>
            <a:pPr algn="r"/>
            <a:r>
              <a:rPr lang="fr-FR" dirty="0" smtClean="0"/>
              <a:t>Jérémie Ansart</a:t>
            </a:r>
          </a:p>
          <a:p>
            <a:pPr algn="r"/>
            <a:r>
              <a:rPr lang="fr-FR" dirty="0"/>
              <a:t>Laura Le Barbier</a:t>
            </a:r>
          </a:p>
          <a:p>
            <a:pPr algn="r"/>
            <a:r>
              <a:rPr lang="fr-FR" dirty="0" smtClean="0"/>
              <a:t>Olivier Vandermarcq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1FC8514-297D-1241-A1F2-74F828B2A6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7153" y="3687428"/>
            <a:ext cx="477696" cy="215444"/>
          </a:xfrm>
        </p:spPr>
        <p:txBody>
          <a:bodyPr/>
          <a:lstStyle/>
          <a:p>
            <a:r>
              <a:rPr lang="fr-FR" dirty="0" smtClean="0"/>
              <a:t>Evian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11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IASI-EOL-01: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IASI-EOL-02: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Compensation </a:t>
            </a:r>
            <a:r>
              <a:rPr lang="fr-FR" sz="1600" dirty="0" err="1">
                <a:solidFill>
                  <a:schemeClr val="bg1">
                    <a:lumMod val="95000"/>
                  </a:schemeClr>
                </a:solidFill>
              </a:rPr>
              <a:t>device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stop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rgbClr val="FFFF00"/>
                </a:solidFill>
              </a:rPr>
              <a:t>IASI-EOL-03: Inter-Calibration of </a:t>
            </a:r>
            <a:r>
              <a:rPr lang="fr-FR" sz="1600" b="1" dirty="0" err="1">
                <a:solidFill>
                  <a:srgbClr val="FFFF00"/>
                </a:solidFill>
              </a:rPr>
              <a:t>Metop</a:t>
            </a:r>
            <a:r>
              <a:rPr lang="fr-FR" sz="1600" b="1" dirty="0">
                <a:solidFill>
                  <a:srgbClr val="FFFF00"/>
                </a:solidFill>
              </a:rPr>
              <a:t>-A, B &amp; </a:t>
            </a:r>
            <a:r>
              <a:rPr lang="fr-FR" sz="1600" b="1" dirty="0" smtClean="0">
                <a:solidFill>
                  <a:srgbClr val="FFFF00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IASI-EOL-13: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IASI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redundancies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r>
              <a:rPr lang="fr-FR" sz="1600" dirty="0" smtClean="0">
                <a:solidFill>
                  <a:schemeClr val="bg1"/>
                </a:solidFill>
              </a:rPr>
              <a:t> and spatial </a:t>
            </a:r>
            <a:r>
              <a:rPr lang="fr-FR" sz="1600" dirty="0" err="1" smtClean="0">
                <a:solidFill>
                  <a:schemeClr val="bg1"/>
                </a:solidFill>
              </a:rPr>
              <a:t>resolution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IASI-EOL-16: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anomaly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IASI-EOL-18: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NEDT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improvement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 B1 on 1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sounder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pixel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03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IASI-EOL-03: </a:t>
            </a:r>
            <a:r>
              <a:rPr lang="fr-FR" dirty="0" err="1" smtClean="0"/>
              <a:t>Intercalibration</a:t>
            </a:r>
            <a:r>
              <a:rPr lang="fr-FR" dirty="0" smtClean="0"/>
              <a:t> of </a:t>
            </a:r>
            <a:r>
              <a:rPr lang="fr-FR" dirty="0" err="1" smtClean="0"/>
              <a:t>Metop</a:t>
            </a:r>
            <a:r>
              <a:rPr lang="fr-FR" dirty="0" smtClean="0"/>
              <a:t>-A, B &amp; C●○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rgbClr val="0070C0"/>
                </a:solidFill>
              </a:rPr>
              <a:t>Intercalibration</a:t>
            </a:r>
            <a:r>
              <a:rPr lang="en-US" sz="1600" dirty="0" smtClean="0">
                <a:solidFill>
                  <a:srgbClr val="0070C0"/>
                </a:solidFill>
              </a:rPr>
              <a:t> of IASI-A,B and C using simultaneous observations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solidFill>
                  <a:srgbClr val="0070C0"/>
                </a:solidFill>
              </a:rPr>
              <a:t>Process</a:t>
            </a:r>
            <a:r>
              <a:rPr lang="en-US" altLang="fr-FR" b="1" dirty="0">
                <a:solidFill>
                  <a:srgbClr val="0070C0"/>
                </a:solidFill>
              </a:rPr>
              <a:t>:</a:t>
            </a: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Taking advantage of the modification of IASI-A orbit to have simultaneous observations with IASI-B and C</a:t>
            </a: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16 -26 </a:t>
            </a:r>
            <a:r>
              <a:rPr lang="fr-FR" sz="1600" dirty="0" err="1" smtClean="0">
                <a:solidFill>
                  <a:srgbClr val="0070C0"/>
                </a:solidFill>
              </a:rPr>
              <a:t>November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The data must </a:t>
            </a:r>
            <a:r>
              <a:rPr lang="fr-FR" sz="1600" dirty="0" err="1" smtClean="0">
                <a:solidFill>
                  <a:srgbClr val="0070C0"/>
                </a:solidFill>
              </a:rPr>
              <a:t>be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analysed</a:t>
            </a: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3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IASI-EOL-01: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IASI-EOL-02: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Compensation </a:t>
            </a:r>
            <a:r>
              <a:rPr lang="fr-FR" sz="1600" dirty="0" err="1">
                <a:solidFill>
                  <a:schemeClr val="bg1">
                    <a:lumMod val="95000"/>
                  </a:schemeClr>
                </a:solidFill>
              </a:rPr>
              <a:t>device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stop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FFFF00"/>
                </a:solidFill>
              </a:rPr>
              <a:t>IASI-EOL-13: IASI </a:t>
            </a:r>
            <a:r>
              <a:rPr lang="fr-FR" sz="1600" b="1" dirty="0" err="1" smtClean="0">
                <a:solidFill>
                  <a:srgbClr val="FFFF00"/>
                </a:solidFill>
              </a:rPr>
              <a:t>redundancies</a:t>
            </a:r>
            <a:endParaRPr lang="fr-FR" sz="1600" b="1" dirty="0" smtClean="0">
              <a:solidFill>
                <a:srgbClr val="FFFF00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IASI-EOL-16: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anomaly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IASI-EOL-18: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NEDT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improvement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 B1 on 1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sounder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pixel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0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IASI-EOL-13: IASI </a:t>
            </a:r>
            <a:r>
              <a:rPr lang="fr-FR" dirty="0" err="1" smtClean="0"/>
              <a:t>redundancies</a:t>
            </a:r>
            <a:r>
              <a:rPr lang="fr-FR" dirty="0"/>
              <a:t> ●○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Test the instrument redundancies: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Instrument Side-B and </a:t>
            </a:r>
            <a:r>
              <a:rPr lang="en-US" sz="1600" b="1" dirty="0" smtClean="0">
                <a:solidFill>
                  <a:srgbClr val="0070C0"/>
                </a:solidFill>
              </a:rPr>
              <a:t>Laser 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Instrument Side-B and </a:t>
            </a:r>
            <a:r>
              <a:rPr lang="en-US" sz="1600" b="1" dirty="0" smtClean="0">
                <a:solidFill>
                  <a:srgbClr val="0070C0"/>
                </a:solidFill>
              </a:rPr>
              <a:t>DPC-5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6 </a:t>
            </a:r>
            <a:r>
              <a:rPr lang="fr-FR" sz="1600" dirty="0" err="1" smtClean="0">
                <a:solidFill>
                  <a:srgbClr val="0070C0"/>
                </a:solidFill>
              </a:rPr>
              <a:t>September</a:t>
            </a:r>
            <a:r>
              <a:rPr lang="fr-FR" sz="1600" dirty="0" smtClean="0">
                <a:solidFill>
                  <a:srgbClr val="0070C0"/>
                </a:solidFill>
              </a:rPr>
              <a:t> 2021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Laser 2 </a:t>
            </a:r>
            <a:r>
              <a:rPr lang="fr-FR" sz="1600" dirty="0" err="1" smtClean="0">
                <a:solidFill>
                  <a:srgbClr val="0070C0"/>
                </a:solidFill>
              </a:rPr>
              <a:t>turn</a:t>
            </a:r>
            <a:r>
              <a:rPr lang="fr-FR" sz="1600" dirty="0" smtClean="0">
                <a:solidFill>
                  <a:srgbClr val="0070C0"/>
                </a:solidFill>
              </a:rPr>
              <a:t> on </a:t>
            </a:r>
            <a:r>
              <a:rPr lang="fr-FR" sz="1600" dirty="0" err="1" smtClean="0">
                <a:solidFill>
                  <a:srgbClr val="0070C0"/>
                </a:solidFill>
              </a:rPr>
              <a:t>successfully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with</a:t>
            </a:r>
            <a:r>
              <a:rPr lang="fr-FR" sz="1600" dirty="0" smtClean="0">
                <a:solidFill>
                  <a:srgbClr val="0070C0"/>
                </a:solidFill>
              </a:rPr>
              <a:t> a power </a:t>
            </a:r>
            <a:r>
              <a:rPr lang="fr-FR" sz="1600" dirty="0" err="1" smtClean="0">
                <a:solidFill>
                  <a:srgbClr val="0070C0"/>
                </a:solidFill>
              </a:rPr>
              <a:t>similar</a:t>
            </a:r>
            <a:r>
              <a:rPr lang="fr-FR" sz="1600" dirty="0" smtClean="0">
                <a:solidFill>
                  <a:srgbClr val="0070C0"/>
                </a:solidFill>
              </a:rPr>
              <a:t> to the </a:t>
            </a:r>
          </a:p>
          <a:p>
            <a:pPr lvl="1"/>
            <a:r>
              <a:rPr lang="fr-FR" sz="1600" dirty="0" smtClean="0">
                <a:solidFill>
                  <a:srgbClr val="0070C0"/>
                </a:solidFill>
              </a:rPr>
              <a:t>laser 1 (compatible </a:t>
            </a:r>
            <a:r>
              <a:rPr lang="fr-FR" sz="1600" dirty="0" err="1" smtClean="0">
                <a:solidFill>
                  <a:srgbClr val="0070C0"/>
                </a:solidFill>
              </a:rPr>
              <a:t>with</a:t>
            </a:r>
            <a:r>
              <a:rPr lang="fr-FR" sz="1600" dirty="0" smtClean="0">
                <a:solidFill>
                  <a:srgbClr val="0070C0"/>
                </a:solidFill>
              </a:rPr>
              <a:t> nominal performances)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2050" name="Image 9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59" y="4039841"/>
            <a:ext cx="3490913" cy="245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67239" y="4924426"/>
            <a:ext cx="709612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1" name="Image 10" descr="cid:image022.jpg@01D7A364.FE2825A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38827"/>
            <a:ext cx="4688251" cy="360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5972175" y="2667000"/>
            <a:ext cx="1276350" cy="4191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9239250" y="3291346"/>
            <a:ext cx="1276350" cy="5406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95999" y="6096000"/>
            <a:ext cx="4688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Power of the laser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72075" y="2722661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C000"/>
                </a:solidFill>
              </a:rPr>
              <a:t>Laser 1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515600" y="3407778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Laser 2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362700" y="4410075"/>
            <a:ext cx="4793872" cy="9525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1099845" y="4120054"/>
            <a:ext cx="12064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Power </a:t>
            </a:r>
            <a:r>
              <a:rPr lang="fr-FR" sz="11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Level</a:t>
            </a:r>
            <a:r>
              <a:rPr lang="fr-FR" sz="11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for nominal performances</a:t>
            </a:r>
            <a:endParaRPr lang="fr-FR" sz="11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8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IASI-EOL-13: IASI </a:t>
            </a:r>
            <a:r>
              <a:rPr lang="fr-FR" dirty="0" err="1" smtClean="0"/>
              <a:t>redundancies</a:t>
            </a:r>
            <a:r>
              <a:rPr lang="fr-FR" dirty="0"/>
              <a:t> </a:t>
            </a:r>
            <a:r>
              <a:rPr lang="fr-FR" dirty="0" smtClean="0"/>
              <a:t>●</a:t>
            </a:r>
            <a:r>
              <a:rPr lang="fr-FR" dirty="0"/>
              <a:t>●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DPC5 </a:t>
            </a:r>
            <a:r>
              <a:rPr lang="fr-FR" sz="1600" dirty="0" err="1" smtClean="0">
                <a:solidFill>
                  <a:srgbClr val="0070C0"/>
                </a:solidFill>
              </a:rPr>
              <a:t>turn</a:t>
            </a:r>
            <a:r>
              <a:rPr lang="fr-FR" sz="1600" dirty="0" smtClean="0">
                <a:solidFill>
                  <a:srgbClr val="0070C0"/>
                </a:solidFill>
              </a:rPr>
              <a:t> on </a:t>
            </a:r>
            <a:r>
              <a:rPr lang="fr-FR" sz="1600" dirty="0" err="1" smtClean="0">
                <a:solidFill>
                  <a:srgbClr val="0070C0"/>
                </a:solidFill>
              </a:rPr>
              <a:t>successfully</a:t>
            </a:r>
            <a:r>
              <a:rPr lang="fr-FR" sz="1600" dirty="0" smtClean="0">
                <a:solidFill>
                  <a:srgbClr val="0070C0"/>
                </a:solidFill>
              </a:rPr>
              <a:t> (and DP1 OFF)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Data production </a:t>
            </a:r>
            <a:r>
              <a:rPr lang="fr-FR" sz="1600" dirty="0" err="1" smtClean="0">
                <a:solidFill>
                  <a:srgbClr val="0070C0"/>
                </a:solidFill>
              </a:rPr>
              <a:t>successful</a:t>
            </a:r>
            <a:r>
              <a:rPr lang="fr-FR" sz="1600" dirty="0" smtClean="0">
                <a:solidFill>
                  <a:srgbClr val="0070C0"/>
                </a:solidFill>
              </a:rPr>
              <a:t> on DPC-5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93027" y="5589076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C000"/>
                </a:solidFill>
              </a:rPr>
              <a:t>DPC-1 off</a:t>
            </a:r>
            <a:endParaRPr lang="fr-FR" sz="1400" b="1" dirty="0">
              <a:solidFill>
                <a:srgbClr val="FFC000"/>
              </a:solidFill>
            </a:endParaRPr>
          </a:p>
        </p:txBody>
      </p:sp>
      <p:pic>
        <p:nvPicPr>
          <p:cNvPr id="5123" name="Image 12" descr="image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3" y="2304723"/>
            <a:ext cx="4221002" cy="310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266700" y="3847937"/>
            <a:ext cx="514350" cy="4286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2020809" y="3847936"/>
            <a:ext cx="514350" cy="4286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endCxn id="10" idx="4"/>
          </p:cNvCxnSpPr>
          <p:nvPr/>
        </p:nvCxnSpPr>
        <p:spPr>
          <a:xfrm flipV="1">
            <a:off x="266700" y="4276562"/>
            <a:ext cx="257175" cy="13315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endCxn id="19" idx="4"/>
          </p:cNvCxnSpPr>
          <p:nvPr/>
        </p:nvCxnSpPr>
        <p:spPr>
          <a:xfrm flipH="1" flipV="1">
            <a:off x="2277984" y="4276561"/>
            <a:ext cx="230087" cy="13315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78465" y="5608126"/>
            <a:ext cx="14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DPC-1 on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5124" name="Image 13" descr="image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60" y="2304722"/>
            <a:ext cx="6631939" cy="310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4632345" y="2077783"/>
            <a:ext cx="6645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Power </a:t>
            </a:r>
            <a:r>
              <a:rPr lang="fr-FR" sz="1200" dirty="0" err="1" smtClean="0"/>
              <a:t>consumption</a:t>
            </a:r>
            <a:r>
              <a:rPr lang="fr-FR" sz="1200" dirty="0" smtClean="0"/>
              <a:t> of the </a:t>
            </a:r>
            <a:r>
              <a:rPr lang="fr-FR" sz="1200" dirty="0" err="1" smtClean="0"/>
              <a:t>DPCs</a:t>
            </a:r>
            <a:endParaRPr lang="fr-FR" sz="1200" dirty="0"/>
          </a:p>
        </p:txBody>
      </p:sp>
      <p:sp>
        <p:nvSpPr>
          <p:cNvPr id="31" name="Ellipse 30"/>
          <p:cNvSpPr/>
          <p:nvPr/>
        </p:nvSpPr>
        <p:spPr>
          <a:xfrm>
            <a:off x="8164434" y="2304722"/>
            <a:ext cx="514350" cy="3200727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7683421" y="5516082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C000"/>
                </a:solidFill>
              </a:rPr>
              <a:t>DPC-1 </a:t>
            </a:r>
          </a:p>
          <a:p>
            <a:pPr algn="ctr"/>
            <a:r>
              <a:rPr lang="fr-FR" sz="1400" b="1" dirty="0" err="1" smtClean="0">
                <a:solidFill>
                  <a:srgbClr val="FFC000"/>
                </a:solidFill>
              </a:rPr>
              <a:t>turned</a:t>
            </a:r>
            <a:r>
              <a:rPr lang="fr-FR" sz="1400" b="1" dirty="0" smtClean="0">
                <a:solidFill>
                  <a:srgbClr val="FFC000"/>
                </a:solidFill>
              </a:rPr>
              <a:t> off</a:t>
            </a:r>
            <a:endParaRPr lang="fr-FR" sz="1400" b="1" dirty="0">
              <a:solidFill>
                <a:srgbClr val="FFC0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9110221" y="2304722"/>
            <a:ext cx="514350" cy="3211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8678784" y="5496580"/>
            <a:ext cx="1476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DPC-5 </a:t>
            </a:r>
          </a:p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turned</a:t>
            </a:r>
            <a:r>
              <a:rPr lang="fr-FR" sz="1400" b="1" dirty="0" smtClean="0">
                <a:solidFill>
                  <a:srgbClr val="FF0000"/>
                </a:solidFill>
              </a:rPr>
              <a:t> on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851647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IASI-EOL-01: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IASI-EOL-02: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Compensation </a:t>
            </a:r>
            <a:r>
              <a:rPr lang="fr-FR" sz="1600" dirty="0" err="1">
                <a:solidFill>
                  <a:schemeClr val="bg1">
                    <a:lumMod val="95000"/>
                  </a:schemeClr>
                </a:solidFill>
              </a:rPr>
              <a:t>device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stop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IASI-EOL-13: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IASI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redundancies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FFFF00"/>
                </a:solidFill>
              </a:rPr>
              <a:t>IASI-EOL-15: Local </a:t>
            </a:r>
            <a:r>
              <a:rPr lang="fr-FR" sz="1600" b="1" dirty="0" err="1" smtClean="0">
                <a:solidFill>
                  <a:srgbClr val="FFFF00"/>
                </a:solidFill>
              </a:rPr>
              <a:t>improvment</a:t>
            </a:r>
            <a:r>
              <a:rPr lang="fr-FR" sz="1600" b="1" dirty="0" smtClean="0">
                <a:solidFill>
                  <a:srgbClr val="FFFF00"/>
                </a:solidFill>
              </a:rPr>
              <a:t> of spatial </a:t>
            </a:r>
            <a:r>
              <a:rPr lang="fr-FR" sz="1600" b="1" dirty="0" err="1" smtClean="0">
                <a:solidFill>
                  <a:srgbClr val="FFFF00"/>
                </a:solidFill>
              </a:rPr>
              <a:t>sampling</a:t>
            </a:r>
            <a:endParaRPr lang="fr-FR" sz="1600" b="1" dirty="0" smtClean="0">
              <a:solidFill>
                <a:srgbClr val="FFFF00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IASI-EOL-16: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anomaly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IASI-EOL-18: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NEDT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improvement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 B1 on 1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sounder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pixel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6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IASI-EOL-15: Local </a:t>
            </a:r>
            <a:r>
              <a:rPr lang="fr-FR" dirty="0" err="1" smtClean="0"/>
              <a:t>improvment</a:t>
            </a:r>
            <a:r>
              <a:rPr lang="fr-FR" dirty="0" smtClean="0"/>
              <a:t> of spatial </a:t>
            </a:r>
            <a:r>
              <a:rPr lang="fr-FR" dirty="0" err="1" smtClean="0"/>
              <a:t>sampling</a:t>
            </a:r>
            <a:r>
              <a:rPr lang="fr-FR" dirty="0" smtClean="0"/>
              <a:t> </a:t>
            </a:r>
            <a:r>
              <a:rPr lang="fr-FR" dirty="0"/>
              <a:t>●○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Increase the spatial sampling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solidFill>
                  <a:srgbClr val="0070C0"/>
                </a:solidFill>
              </a:rPr>
              <a:t>Process</a:t>
            </a:r>
            <a:r>
              <a:rPr lang="en-US" altLang="fr-FR" b="1" dirty="0">
                <a:solidFill>
                  <a:srgbClr val="0070C0"/>
                </a:solidFill>
              </a:rPr>
              <a:t>:</a:t>
            </a:r>
          </a:p>
          <a:p>
            <a:pPr marL="742950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Modification of the scanning law parameters: dividing by ~8 the spacing between two views 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(from 58.178 </a:t>
            </a:r>
            <a:r>
              <a:rPr lang="en-US" sz="1600" dirty="0" err="1">
                <a:solidFill>
                  <a:srgbClr val="0070C0"/>
                </a:solidFill>
              </a:rPr>
              <a:t>mrad</a:t>
            </a:r>
            <a:r>
              <a:rPr lang="en-US" sz="1600" dirty="0">
                <a:solidFill>
                  <a:srgbClr val="0070C0"/>
                </a:solidFill>
              </a:rPr>
              <a:t> to 7.3 </a:t>
            </a:r>
            <a:r>
              <a:rPr lang="en-US" sz="1600" dirty="0" err="1">
                <a:solidFill>
                  <a:srgbClr val="0070C0"/>
                </a:solidFill>
              </a:rPr>
              <a:t>mrad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  <a:endParaRPr lang="en-US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16 </a:t>
            </a:r>
            <a:r>
              <a:rPr lang="fr-FR" sz="1600" dirty="0" err="1" smtClean="0">
                <a:solidFill>
                  <a:srgbClr val="0070C0"/>
                </a:solidFill>
              </a:rPr>
              <a:t>September</a:t>
            </a:r>
            <a:r>
              <a:rPr lang="fr-FR" sz="1600" dirty="0" smtClean="0">
                <a:solidFill>
                  <a:srgbClr val="0070C0"/>
                </a:solidFill>
              </a:rPr>
              <a:t> 2021 and </a:t>
            </a:r>
            <a:r>
              <a:rPr lang="fr-FR" sz="1600" dirty="0" err="1" smtClean="0">
                <a:solidFill>
                  <a:srgbClr val="0070C0"/>
                </a:solidFill>
              </a:rPr>
              <a:t>during</a:t>
            </a:r>
            <a:r>
              <a:rPr lang="fr-FR" sz="1600" dirty="0" smtClean="0">
                <a:solidFill>
                  <a:srgbClr val="0070C0"/>
                </a:solidFill>
              </a:rPr>
              <a:t> 29 </a:t>
            </a:r>
            <a:r>
              <a:rPr lang="fr-FR" sz="1600" dirty="0" err="1" smtClean="0">
                <a:solidFill>
                  <a:srgbClr val="0070C0"/>
                </a:solidFill>
              </a:rPr>
              <a:t>days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The data have been </a:t>
            </a:r>
            <a:r>
              <a:rPr lang="fr-FR" sz="1600" dirty="0" err="1" smtClean="0">
                <a:solidFill>
                  <a:srgbClr val="0070C0"/>
                </a:solidFill>
              </a:rPr>
              <a:t>correctly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acquired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during</a:t>
            </a:r>
            <a:r>
              <a:rPr lang="fr-FR" sz="1600" dirty="0" smtClean="0">
                <a:solidFill>
                  <a:srgbClr val="0070C0"/>
                </a:solidFill>
              </a:rPr>
              <a:t> the 29 </a:t>
            </a:r>
            <a:r>
              <a:rPr lang="fr-FR" sz="1600" dirty="0" err="1" smtClean="0">
                <a:solidFill>
                  <a:srgbClr val="0070C0"/>
                </a:solidFill>
              </a:rPr>
              <a:t>days</a:t>
            </a: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233" y="2627438"/>
            <a:ext cx="4630768" cy="26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IASI-EOL-15: Local </a:t>
            </a:r>
            <a:r>
              <a:rPr lang="fr-FR" dirty="0" err="1" smtClean="0"/>
              <a:t>improvment</a:t>
            </a:r>
            <a:r>
              <a:rPr lang="fr-FR" dirty="0" smtClean="0"/>
              <a:t> of spatial </a:t>
            </a:r>
            <a:r>
              <a:rPr lang="fr-FR" dirty="0" err="1" smtClean="0"/>
              <a:t>sampling</a:t>
            </a:r>
            <a:r>
              <a:rPr lang="fr-FR" dirty="0" smtClean="0"/>
              <a:t> ●●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Scientific </a:t>
            </a:r>
            <a:r>
              <a:rPr lang="fr-FR" b="1" dirty="0" err="1" smtClean="0">
                <a:solidFill>
                  <a:srgbClr val="0070C0"/>
                </a:solidFill>
              </a:rPr>
              <a:t>interests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  <a:endParaRPr lang="fr-FR" b="1" dirty="0">
              <a:solidFill>
                <a:srgbClr val="0070C0"/>
              </a:solidFill>
            </a:endParaRPr>
          </a:p>
          <a:p>
            <a:pPr marL="639762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Oversampling area of interest : atmospheric chemistry, pollution</a:t>
            </a:r>
          </a:p>
          <a:p>
            <a:pPr marL="639762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Impact of overlapping pixel on the retrievals: preparation of MTG-IRS</a:t>
            </a:r>
          </a:p>
          <a:p>
            <a:pPr marL="639762" lvl="2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Noise reduction : preparation of IASI-NG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23" y="1052672"/>
            <a:ext cx="6514443" cy="366437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64317" y="4390697"/>
            <a:ext cx="217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100" dirty="0" err="1" smtClean="0"/>
              <a:t>Thanks</a:t>
            </a:r>
            <a:r>
              <a:rPr lang="fr-FR" sz="1100" dirty="0" smtClean="0"/>
              <a:t> Bertrand</a:t>
            </a:r>
            <a:endParaRPr lang="fr-FR" sz="1100" dirty="0"/>
          </a:p>
        </p:txBody>
      </p:sp>
      <p:sp>
        <p:nvSpPr>
          <p:cNvPr id="6" name="Flèche droite 5"/>
          <p:cNvSpPr/>
          <p:nvPr/>
        </p:nvSpPr>
        <p:spPr>
          <a:xfrm>
            <a:off x="3310759" y="5904187"/>
            <a:ext cx="1497724" cy="488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08483" y="5979575"/>
            <a:ext cx="488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0070C0"/>
                </a:solidFill>
              </a:rPr>
              <a:t>We</a:t>
            </a:r>
            <a:r>
              <a:rPr lang="fr-FR" sz="1600" dirty="0">
                <a:solidFill>
                  <a:srgbClr val="0070C0"/>
                </a:solidFill>
              </a:rPr>
              <a:t> are </a:t>
            </a:r>
            <a:r>
              <a:rPr lang="fr-FR" sz="1600" dirty="0" err="1">
                <a:solidFill>
                  <a:srgbClr val="0070C0"/>
                </a:solidFill>
              </a:rPr>
              <a:t>waiting</a:t>
            </a:r>
            <a:r>
              <a:rPr lang="fr-FR" sz="1600" dirty="0">
                <a:solidFill>
                  <a:srgbClr val="0070C0"/>
                </a:solidFill>
              </a:rPr>
              <a:t> for </a:t>
            </a:r>
            <a:r>
              <a:rPr lang="fr-FR" sz="1600" dirty="0" err="1" smtClean="0">
                <a:solidFill>
                  <a:srgbClr val="0070C0"/>
                </a:solidFill>
              </a:rPr>
              <a:t>users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feedbacks</a:t>
            </a:r>
          </a:p>
        </p:txBody>
      </p:sp>
    </p:spTree>
    <p:extLst>
      <p:ext uri="{BB962C8B-B14F-4D97-AF65-F5344CB8AC3E}">
        <p14:creationId xmlns:p14="http://schemas.microsoft.com/office/powerpoint/2010/main" val="41326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IASI-EOL-01: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IASI-EOL-02: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Compensation </a:t>
            </a:r>
            <a:r>
              <a:rPr lang="fr-FR" sz="1600" dirty="0" err="1">
                <a:solidFill>
                  <a:schemeClr val="bg1">
                    <a:lumMod val="95000"/>
                  </a:schemeClr>
                </a:solidFill>
              </a:rPr>
              <a:t>device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stop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IASI-EOL-13: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IASI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redundancies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FFFF00"/>
                </a:solidFill>
              </a:rPr>
              <a:t>IASI-EOL-16: Investigation on CSQ </a:t>
            </a:r>
            <a:r>
              <a:rPr lang="fr-FR" sz="1600" b="1" dirty="0" err="1" smtClean="0">
                <a:solidFill>
                  <a:srgbClr val="FFFF00"/>
                </a:solidFill>
              </a:rPr>
              <a:t>anomaly</a:t>
            </a:r>
            <a:endParaRPr lang="fr-FR" sz="1600" b="1" dirty="0" smtClean="0">
              <a:solidFill>
                <a:srgbClr val="FFFF00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IASI-EOL-18: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NEDT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improvement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 B1 on 1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sounder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pixel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4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IASI-EOL-16: Investigation on CSQ </a:t>
            </a:r>
            <a:r>
              <a:rPr lang="fr-FR" dirty="0" err="1" smtClean="0"/>
              <a:t>anomaly</a:t>
            </a:r>
            <a:r>
              <a:rPr lang="fr-FR" dirty="0" smtClean="0"/>
              <a:t> ●○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fr-FR" sz="1600" dirty="0">
                <a:solidFill>
                  <a:srgbClr val="0070C0"/>
                </a:solidFill>
              </a:rPr>
              <a:t>To characterize more finely the CSQ anomalies on nominal side and redundant side, via modifications of CSQ </a:t>
            </a:r>
            <a:r>
              <a:rPr lang="en-US" altLang="fr-FR" sz="1600" dirty="0" smtClean="0">
                <a:solidFill>
                  <a:srgbClr val="0070C0"/>
                </a:solidFill>
              </a:rPr>
              <a:t>thresholds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solidFill>
                  <a:srgbClr val="0070C0"/>
                </a:solidFill>
              </a:rPr>
              <a:t>Process: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fr-FR" sz="1600" dirty="0" smtClean="0">
                <a:solidFill>
                  <a:srgbClr val="0070C0"/>
                </a:solidFill>
              </a:rPr>
              <a:t>We modified step by step the CSQ threshold on each </a:t>
            </a:r>
          </a:p>
          <a:p>
            <a:pPr lvl="1"/>
            <a:r>
              <a:rPr lang="en-US" altLang="fr-FR" sz="1600" dirty="0" smtClean="0">
                <a:solidFill>
                  <a:srgbClr val="0070C0"/>
                </a:solidFill>
              </a:rPr>
              <a:t>side for the </a:t>
            </a:r>
            <a:r>
              <a:rPr lang="en-US" altLang="fr-FR" sz="1600" dirty="0" err="1" smtClean="0">
                <a:solidFill>
                  <a:srgbClr val="0070C0"/>
                </a:solidFill>
              </a:rPr>
              <a:t>sens</a:t>
            </a:r>
            <a:r>
              <a:rPr lang="en-US" altLang="fr-FR" sz="1600" dirty="0" smtClean="0">
                <a:solidFill>
                  <a:srgbClr val="0070C0"/>
                </a:solidFill>
              </a:rPr>
              <a:t> forward and backward</a:t>
            </a: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7-13 and 25-29 </a:t>
            </a:r>
            <a:r>
              <a:rPr lang="fr-FR" sz="1600" dirty="0" err="1" smtClean="0">
                <a:solidFill>
                  <a:srgbClr val="0070C0"/>
                </a:solidFill>
              </a:rPr>
              <a:t>October</a:t>
            </a:r>
            <a:r>
              <a:rPr lang="fr-FR" sz="1600" dirty="0" smtClean="0">
                <a:solidFill>
                  <a:srgbClr val="0070C0"/>
                </a:solidFill>
              </a:rPr>
              <a:t> 2021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OK for </a:t>
            </a:r>
            <a:r>
              <a:rPr lang="fr-FR" sz="1600" b="1" dirty="0" err="1" smtClean="0">
                <a:solidFill>
                  <a:srgbClr val="00B050"/>
                </a:solidFill>
              </a:rPr>
              <a:t>side</a:t>
            </a:r>
            <a:r>
              <a:rPr lang="fr-FR" sz="1600" b="1" dirty="0" smtClean="0">
                <a:solidFill>
                  <a:srgbClr val="00B050"/>
                </a:solidFill>
              </a:rPr>
              <a:t> B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0000"/>
                </a:solidFill>
              </a:rPr>
              <a:t>NOK for </a:t>
            </a:r>
            <a:r>
              <a:rPr lang="fr-FR" sz="1600" b="1" dirty="0" err="1" smtClean="0">
                <a:solidFill>
                  <a:srgbClr val="FF0000"/>
                </a:solidFill>
              </a:rPr>
              <a:t>side</a:t>
            </a:r>
            <a:r>
              <a:rPr lang="fr-FR" sz="1600" b="1" dirty="0" smtClean="0">
                <a:solidFill>
                  <a:srgbClr val="FF0000"/>
                </a:solidFill>
              </a:rPr>
              <a:t> 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7324725" y="1733550"/>
            <a:ext cx="14287" cy="3452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7339013" y="5172076"/>
            <a:ext cx="4852987" cy="85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568" y="1870344"/>
            <a:ext cx="3236916" cy="238144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9300494" y="4387654"/>
            <a:ext cx="1809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7030A0"/>
                </a:solidFill>
              </a:rPr>
              <a:t>Avril 2015 </a:t>
            </a:r>
            <a:br>
              <a:rPr lang="fr-FR" sz="1400" dirty="0" smtClean="0">
                <a:solidFill>
                  <a:srgbClr val="7030A0"/>
                </a:solidFill>
              </a:rPr>
            </a:br>
            <a:r>
              <a:rPr lang="fr-FR" sz="1400" dirty="0" smtClean="0">
                <a:solidFill>
                  <a:srgbClr val="7030A0"/>
                </a:solidFill>
              </a:rPr>
              <a:t>passage redondant</a:t>
            </a:r>
            <a:endParaRPr lang="fr-FR" sz="1400" dirty="0">
              <a:solidFill>
                <a:srgbClr val="7030A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0205215" y="3894145"/>
            <a:ext cx="0" cy="531809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8376908" y="2925527"/>
            <a:ext cx="79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7030A0"/>
                </a:solidFill>
              </a:rPr>
              <a:t>Side</a:t>
            </a:r>
            <a:r>
              <a:rPr lang="fr-FR" sz="1400" dirty="0" smtClean="0">
                <a:solidFill>
                  <a:srgbClr val="7030A0"/>
                </a:solidFill>
              </a:rPr>
              <a:t> A</a:t>
            </a:r>
            <a:endParaRPr lang="fr-FR" sz="1400" dirty="0">
              <a:solidFill>
                <a:srgbClr val="7030A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404454" y="2907177"/>
            <a:ext cx="79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7030A0"/>
                </a:solidFill>
              </a:rPr>
              <a:t>Side</a:t>
            </a:r>
            <a:r>
              <a:rPr lang="fr-FR" sz="1400" dirty="0" smtClean="0">
                <a:solidFill>
                  <a:srgbClr val="7030A0"/>
                </a:solidFill>
              </a:rPr>
              <a:t> B</a:t>
            </a:r>
            <a:endParaRPr lang="fr-FR" sz="1400" dirty="0">
              <a:solidFill>
                <a:srgbClr val="7030A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8103192" y="3214954"/>
            <a:ext cx="2102023" cy="9658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10194944" y="3207780"/>
            <a:ext cx="964302" cy="9658"/>
          </a:xfrm>
          <a:prstGeom prst="straightConnector1">
            <a:avLst/>
          </a:prstGeom>
          <a:ln w="127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514" y="2493460"/>
            <a:ext cx="5465995" cy="26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IASI-EOL-01:</a:t>
            </a:r>
            <a:r>
              <a:rPr lang="fr-FR" sz="1600" dirty="0">
                <a:solidFill>
                  <a:schemeClr val="bg1"/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IASI-EOL-02:</a:t>
            </a:r>
            <a:r>
              <a:rPr lang="fr-FR" sz="1600" dirty="0">
                <a:solidFill>
                  <a:schemeClr val="bg1"/>
                </a:solidFill>
              </a:rPr>
              <a:t> Compensation </a:t>
            </a:r>
            <a:r>
              <a:rPr lang="fr-FR" sz="1600" dirty="0" err="1">
                <a:solidFill>
                  <a:schemeClr val="bg1"/>
                </a:solidFill>
              </a:rPr>
              <a:t>device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fr-FR" sz="1600" dirty="0" smtClean="0">
                <a:solidFill>
                  <a:schemeClr val="bg1"/>
                </a:solidFill>
              </a:rPr>
              <a:t>stop</a:t>
            </a:r>
            <a:endParaRPr lang="fr-FR" sz="1600" dirty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IASI-EOL-13:</a:t>
            </a:r>
            <a:r>
              <a:rPr lang="fr-FR" sz="1600" dirty="0" smtClean="0">
                <a:solidFill>
                  <a:schemeClr val="bg1"/>
                </a:solidFill>
              </a:rPr>
              <a:t> IASI </a:t>
            </a:r>
            <a:r>
              <a:rPr lang="fr-FR" sz="1600" dirty="0" err="1" smtClean="0">
                <a:solidFill>
                  <a:schemeClr val="bg1"/>
                </a:solidFill>
              </a:rPr>
              <a:t>redundancies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IASI-EOL-16:</a:t>
            </a:r>
            <a:r>
              <a:rPr lang="fr-FR" sz="1600" dirty="0" smtClean="0">
                <a:solidFill>
                  <a:schemeClr val="bg1"/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/>
                </a:solidFill>
              </a:rPr>
              <a:t>anomaly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IASI-EOL-18:</a:t>
            </a:r>
            <a:r>
              <a:rPr lang="fr-FR" sz="1600" dirty="0" smtClean="0">
                <a:solidFill>
                  <a:schemeClr val="bg1"/>
                </a:solidFill>
              </a:rPr>
              <a:t> NEDT </a:t>
            </a:r>
            <a:r>
              <a:rPr lang="fr-FR" sz="1600" dirty="0" err="1" smtClean="0">
                <a:solidFill>
                  <a:schemeClr val="bg1"/>
                </a:solidFill>
              </a:rPr>
              <a:t>improvement</a:t>
            </a:r>
            <a:r>
              <a:rPr lang="fr-FR" sz="1600" dirty="0" smtClean="0">
                <a:solidFill>
                  <a:schemeClr val="bg1"/>
                </a:solidFill>
              </a:rPr>
              <a:t> in B1 on 1 </a:t>
            </a:r>
            <a:r>
              <a:rPr lang="fr-FR" sz="1600" dirty="0" err="1" smtClean="0">
                <a:solidFill>
                  <a:schemeClr val="bg1"/>
                </a:solidFill>
              </a:rPr>
              <a:t>sounder</a:t>
            </a:r>
            <a:r>
              <a:rPr lang="fr-FR" sz="1600" dirty="0" smtClean="0">
                <a:solidFill>
                  <a:schemeClr val="bg1"/>
                </a:solidFill>
              </a:rPr>
              <a:t> pixel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8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IASI-EOL-16: Investigation on CSQ </a:t>
            </a:r>
            <a:r>
              <a:rPr lang="fr-FR" dirty="0" err="1" smtClean="0"/>
              <a:t>anomaly</a:t>
            </a:r>
            <a:r>
              <a:rPr lang="fr-FR" dirty="0" smtClean="0"/>
              <a:t> ●</a:t>
            </a:r>
            <a:r>
              <a:rPr lang="fr-FR" dirty="0"/>
              <a:t>●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70C0"/>
                </a:solidFill>
              </a:rPr>
              <a:t>No </a:t>
            </a:r>
            <a:r>
              <a:rPr lang="fr-FR" sz="1600" dirty="0" err="1">
                <a:solidFill>
                  <a:srgbClr val="0070C0"/>
                </a:solidFill>
              </a:rPr>
              <a:t>results</a:t>
            </a:r>
            <a:r>
              <a:rPr lang="fr-FR" sz="1600" dirty="0">
                <a:solidFill>
                  <a:srgbClr val="0070C0"/>
                </a:solidFill>
              </a:rPr>
              <a:t> on </a:t>
            </a:r>
            <a:r>
              <a:rPr lang="fr-FR" sz="1600" dirty="0" err="1">
                <a:solidFill>
                  <a:srgbClr val="0070C0"/>
                </a:solidFill>
              </a:rPr>
              <a:t>side</a:t>
            </a:r>
            <a:r>
              <a:rPr lang="fr-FR" sz="1600" dirty="0">
                <a:solidFill>
                  <a:srgbClr val="0070C0"/>
                </a:solidFill>
              </a:rPr>
              <a:t> A </a:t>
            </a:r>
            <a:r>
              <a:rPr lang="fr-FR" sz="1600" dirty="0" err="1">
                <a:solidFill>
                  <a:srgbClr val="0070C0"/>
                </a:solidFill>
              </a:rPr>
              <a:t>because</a:t>
            </a:r>
            <a:r>
              <a:rPr lang="fr-FR" sz="1600" dirty="0">
                <a:solidFill>
                  <a:srgbClr val="0070C0"/>
                </a:solidFill>
              </a:rPr>
              <a:t> of 1 </a:t>
            </a:r>
            <a:r>
              <a:rPr lang="fr-FR" sz="1600" dirty="0" err="1">
                <a:solidFill>
                  <a:srgbClr val="0070C0"/>
                </a:solidFill>
              </a:rPr>
              <a:t>mistakes</a:t>
            </a:r>
            <a:r>
              <a:rPr lang="fr-FR" sz="1600" dirty="0">
                <a:solidFill>
                  <a:srgbClr val="0070C0"/>
                </a:solidFill>
              </a:rPr>
              <a:t> and 1 </a:t>
            </a:r>
            <a:r>
              <a:rPr lang="fr-FR" sz="1600" dirty="0" err="1" smtClean="0">
                <a:solidFill>
                  <a:srgbClr val="0070C0"/>
                </a:solidFill>
              </a:rPr>
              <a:t>anomaly</a:t>
            </a:r>
            <a:r>
              <a:rPr lang="fr-FR" sz="1600" dirty="0" smtClean="0">
                <a:solidFill>
                  <a:srgbClr val="0070C0"/>
                </a:solidFill>
              </a:rPr>
              <a:t>…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70C0"/>
                </a:solidFill>
              </a:rPr>
              <a:t>The test on </a:t>
            </a:r>
            <a:r>
              <a:rPr lang="fr-FR" sz="1600" dirty="0" err="1">
                <a:solidFill>
                  <a:srgbClr val="0070C0"/>
                </a:solidFill>
              </a:rPr>
              <a:t>side</a:t>
            </a:r>
            <a:r>
              <a:rPr lang="fr-FR" sz="1600" dirty="0">
                <a:solidFill>
                  <a:srgbClr val="0070C0"/>
                </a:solidFill>
              </a:rPr>
              <a:t> B </a:t>
            </a:r>
            <a:r>
              <a:rPr lang="fr-FR" sz="1600" dirty="0" err="1">
                <a:solidFill>
                  <a:srgbClr val="0070C0"/>
                </a:solidFill>
              </a:rPr>
              <a:t>give</a:t>
            </a:r>
            <a:r>
              <a:rPr lang="fr-FR" sz="1600" dirty="0">
                <a:solidFill>
                  <a:srgbClr val="0070C0"/>
                </a:solidFill>
              </a:rPr>
              <a:t> the </a:t>
            </a:r>
            <a:r>
              <a:rPr lang="fr-FR" sz="1600" dirty="0" err="1">
                <a:solidFill>
                  <a:srgbClr val="0070C0"/>
                </a:solidFill>
              </a:rPr>
              <a:t>following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results</a:t>
            </a:r>
            <a:r>
              <a:rPr lang="fr-FR" sz="1600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endParaRPr lang="fr-FR" b="1" dirty="0" smtClean="0">
              <a:solidFill>
                <a:srgbClr val="0070C0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rgbClr val="0070C0"/>
                </a:solidFill>
              </a:rPr>
              <a:t>We</a:t>
            </a:r>
            <a:r>
              <a:rPr lang="fr-FR" sz="1400" dirty="0" smtClean="0">
                <a:solidFill>
                  <a:srgbClr val="0070C0"/>
                </a:solidFill>
              </a:rPr>
              <a:t> know </a:t>
            </a:r>
            <a:r>
              <a:rPr lang="fr-FR" sz="1400" dirty="0" err="1" smtClean="0">
                <a:solidFill>
                  <a:srgbClr val="0070C0"/>
                </a:solidFill>
              </a:rPr>
              <a:t>now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that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we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were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closed</a:t>
            </a:r>
            <a:r>
              <a:rPr lang="fr-FR" sz="1400" dirty="0" smtClean="0">
                <a:solidFill>
                  <a:srgbClr val="0070C0"/>
                </a:solidFill>
              </a:rPr>
              <a:t> to the </a:t>
            </a:r>
            <a:r>
              <a:rPr lang="fr-FR" sz="1400" dirty="0" err="1" smtClean="0">
                <a:solidFill>
                  <a:srgbClr val="0070C0"/>
                </a:solidFill>
              </a:rPr>
              <a:t>threshold</a:t>
            </a:r>
            <a:r>
              <a:rPr lang="fr-FR" sz="1400" dirty="0" smtClean="0">
                <a:solidFill>
                  <a:srgbClr val="0070C0"/>
                </a:solidFill>
              </a:rPr>
              <a:t> of an </a:t>
            </a:r>
            <a:r>
              <a:rPr lang="fr-FR" sz="1400" dirty="0" err="1" smtClean="0">
                <a:solidFill>
                  <a:srgbClr val="0070C0"/>
                </a:solidFill>
              </a:rPr>
              <a:t>anomly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behaviour</a:t>
            </a:r>
            <a:r>
              <a:rPr lang="fr-FR" sz="1400" dirty="0" smtClean="0">
                <a:solidFill>
                  <a:srgbClr val="0070C0"/>
                </a:solidFill>
              </a:rPr>
              <a:t> on </a:t>
            </a:r>
            <a:r>
              <a:rPr lang="fr-FR" sz="1400" dirty="0" err="1" smtClean="0">
                <a:solidFill>
                  <a:srgbClr val="0070C0"/>
                </a:solidFill>
              </a:rPr>
              <a:t>side</a:t>
            </a:r>
            <a:r>
              <a:rPr lang="fr-FR" sz="1400" dirty="0" smtClean="0">
                <a:solidFill>
                  <a:srgbClr val="0070C0"/>
                </a:solidFill>
              </a:rPr>
              <a:t> B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70C0"/>
                </a:solidFill>
              </a:rPr>
              <a:t>The </a:t>
            </a:r>
            <a:r>
              <a:rPr lang="fr-FR" sz="1400" dirty="0" err="1" smtClean="0">
                <a:solidFill>
                  <a:srgbClr val="0070C0"/>
                </a:solidFill>
              </a:rPr>
              <a:t>behaviour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is</a:t>
            </a:r>
            <a:r>
              <a:rPr lang="fr-FR" sz="1400" dirty="0" smtClean="0">
                <a:solidFill>
                  <a:srgbClr val="0070C0"/>
                </a:solidFill>
              </a:rPr>
              <a:t> not the </a:t>
            </a:r>
            <a:r>
              <a:rPr lang="fr-FR" sz="1400" dirty="0" err="1" smtClean="0">
                <a:solidFill>
                  <a:srgbClr val="0070C0"/>
                </a:solidFill>
              </a:rPr>
              <a:t>same</a:t>
            </a:r>
            <a:r>
              <a:rPr lang="fr-FR" sz="1400" dirty="0" smtClean="0">
                <a:solidFill>
                  <a:srgbClr val="0070C0"/>
                </a:solidFill>
              </a:rPr>
              <a:t> for </a:t>
            </a:r>
            <a:r>
              <a:rPr lang="fr-FR" sz="1400" dirty="0" err="1" smtClean="0">
                <a:solidFill>
                  <a:srgbClr val="0070C0"/>
                </a:solidFill>
              </a:rPr>
              <a:t>Forward</a:t>
            </a:r>
            <a:r>
              <a:rPr lang="fr-FR" sz="1400" dirty="0" smtClean="0">
                <a:solidFill>
                  <a:srgbClr val="0070C0"/>
                </a:solidFill>
              </a:rPr>
              <a:t> and </a:t>
            </a:r>
            <a:r>
              <a:rPr lang="fr-FR" sz="1400" dirty="0" err="1" smtClean="0">
                <a:solidFill>
                  <a:srgbClr val="0070C0"/>
                </a:solidFill>
              </a:rPr>
              <a:t>Backward</a:t>
            </a:r>
            <a:r>
              <a:rPr lang="fr-FR" sz="1400" dirty="0" smtClean="0">
                <a:solidFill>
                  <a:srgbClr val="0070C0"/>
                </a:solidFill>
              </a:rPr>
              <a:t> (as </a:t>
            </a:r>
            <a:r>
              <a:rPr lang="fr-FR" sz="1400" dirty="0" err="1" smtClean="0">
                <a:solidFill>
                  <a:srgbClr val="0070C0"/>
                </a:solidFill>
              </a:rPr>
              <a:t>seen</a:t>
            </a:r>
            <a:r>
              <a:rPr lang="fr-FR" sz="1400" dirty="0" smtClean="0">
                <a:solidFill>
                  <a:srgbClr val="0070C0"/>
                </a:solidFill>
              </a:rPr>
              <a:t> </a:t>
            </a:r>
            <a:r>
              <a:rPr lang="fr-FR" sz="1400" dirty="0" err="1" smtClean="0">
                <a:solidFill>
                  <a:srgbClr val="0070C0"/>
                </a:solidFill>
              </a:rPr>
              <a:t>during</a:t>
            </a:r>
            <a:r>
              <a:rPr lang="fr-FR" sz="1400" dirty="0" smtClean="0">
                <a:solidFill>
                  <a:srgbClr val="0070C0"/>
                </a:solidFill>
              </a:rPr>
              <a:t> the </a:t>
            </a:r>
            <a:r>
              <a:rPr lang="fr-FR" sz="1400" dirty="0" err="1" smtClean="0">
                <a:solidFill>
                  <a:srgbClr val="0070C0"/>
                </a:solidFill>
              </a:rPr>
              <a:t>anomaly</a:t>
            </a:r>
            <a:r>
              <a:rPr lang="fr-FR" sz="1400" dirty="0" smtClean="0">
                <a:solidFill>
                  <a:srgbClr val="0070C0"/>
                </a:solidFill>
              </a:rPr>
              <a:t>)</a:t>
            </a:r>
            <a:endParaRPr lang="fr-FR" sz="1400" dirty="0">
              <a:solidFill>
                <a:srgbClr val="0070C0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srgbClr val="0070C0"/>
                </a:solidFill>
              </a:rPr>
              <a:t>We</a:t>
            </a:r>
            <a:r>
              <a:rPr lang="fr-FR" sz="1400" dirty="0" smtClean="0">
                <a:solidFill>
                  <a:srgbClr val="0070C0"/>
                </a:solidFill>
              </a:rPr>
              <a:t> are able to change the CSQ </a:t>
            </a:r>
            <a:r>
              <a:rPr lang="fr-FR" sz="1400" dirty="0" err="1" smtClean="0">
                <a:solidFill>
                  <a:srgbClr val="0070C0"/>
                </a:solidFill>
              </a:rPr>
              <a:t>threshold</a:t>
            </a:r>
            <a:r>
              <a:rPr lang="fr-FR" sz="1400" dirty="0" smtClean="0">
                <a:solidFill>
                  <a:srgbClr val="0070C0"/>
                </a:solidFill>
              </a:rPr>
              <a:t> on </a:t>
            </a:r>
            <a:r>
              <a:rPr lang="fr-FR" sz="1400" dirty="0" err="1" smtClean="0">
                <a:solidFill>
                  <a:srgbClr val="0070C0"/>
                </a:solidFill>
              </a:rPr>
              <a:t>board</a:t>
            </a:r>
            <a:r>
              <a:rPr lang="fr-FR" sz="1400" dirty="0" smtClean="0">
                <a:solidFill>
                  <a:srgbClr val="0070C0"/>
                </a:solidFill>
              </a:rPr>
              <a:t> if </a:t>
            </a:r>
            <a:r>
              <a:rPr lang="fr-FR" sz="1400" dirty="0" err="1" smtClean="0">
                <a:solidFill>
                  <a:srgbClr val="0070C0"/>
                </a:solidFill>
              </a:rPr>
              <a:t>necessary</a:t>
            </a:r>
            <a:endParaRPr lang="fr-FR" sz="14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170297"/>
              </p:ext>
            </p:extLst>
          </p:nvPr>
        </p:nvGraphicFramePr>
        <p:xfrm>
          <a:off x="2476500" y="2057399"/>
          <a:ext cx="729615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IASI-EOL-01: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IASI-EOL-02: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Compensation </a:t>
            </a:r>
            <a:r>
              <a:rPr lang="fr-FR" sz="1600" dirty="0" err="1">
                <a:solidFill>
                  <a:schemeClr val="bg1">
                    <a:lumMod val="95000"/>
                  </a:schemeClr>
                </a:solidFill>
              </a:rPr>
              <a:t>device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stop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IASI-EOL-13: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IASI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redundancies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IASI-EOL-16: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anomaly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FFFF00"/>
                </a:solidFill>
              </a:rPr>
              <a:t>IASI-EOL-17: </a:t>
            </a:r>
            <a:r>
              <a:rPr lang="fr-FR" sz="1600" b="1" dirty="0" err="1" smtClean="0">
                <a:solidFill>
                  <a:srgbClr val="FFFF00"/>
                </a:solidFill>
              </a:rPr>
              <a:t>Deep</a:t>
            </a:r>
            <a:r>
              <a:rPr lang="fr-FR" sz="1600" b="1" dirty="0" smtClean="0">
                <a:solidFill>
                  <a:srgbClr val="FFFF00"/>
                </a:solidFill>
              </a:rPr>
              <a:t> </a:t>
            </a:r>
            <a:r>
              <a:rPr lang="fr-FR" sz="1600" b="1" dirty="0" err="1" smtClean="0">
                <a:solidFill>
                  <a:srgbClr val="FFFF00"/>
                </a:solidFill>
              </a:rPr>
              <a:t>space</a:t>
            </a:r>
            <a:r>
              <a:rPr lang="fr-FR" sz="1600" b="1" dirty="0" smtClean="0">
                <a:solidFill>
                  <a:srgbClr val="FFFF00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IASI-EOL-18: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NEDT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improvement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 B1 on 1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sounder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pixel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85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IASI-EOL-17: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manœuvre acquisition ●○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5134" y="6636008"/>
            <a:ext cx="211436" cy="175290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-12510" y="1098171"/>
            <a:ext cx="12192000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fr-FR" sz="1600" dirty="0" smtClean="0">
                <a:solidFill>
                  <a:srgbClr val="0070C0"/>
                </a:solidFill>
              </a:rPr>
              <a:t>Performing limb </a:t>
            </a:r>
            <a:r>
              <a:rPr lang="en-US" altLang="fr-FR" sz="1600" dirty="0" err="1" smtClean="0">
                <a:solidFill>
                  <a:srgbClr val="0070C0"/>
                </a:solidFill>
              </a:rPr>
              <a:t>measurments</a:t>
            </a:r>
            <a:r>
              <a:rPr lang="en-US" altLang="fr-FR" sz="1600" dirty="0" smtClean="0">
                <a:solidFill>
                  <a:srgbClr val="0070C0"/>
                </a:solidFill>
              </a:rPr>
              <a:t> with IASI between </a:t>
            </a:r>
          </a:p>
          <a:p>
            <a:pPr lvl="1"/>
            <a:r>
              <a:rPr lang="en-US" altLang="fr-FR" sz="1600" dirty="0" smtClean="0">
                <a:solidFill>
                  <a:srgbClr val="0070C0"/>
                </a:solidFill>
              </a:rPr>
              <a:t>the stratosphere </a:t>
            </a:r>
            <a:r>
              <a:rPr lang="fr-FR" sz="1600" dirty="0">
                <a:solidFill>
                  <a:srgbClr val="0070C0"/>
                </a:solidFill>
              </a:rPr>
              <a:t>(≈ 25km) to the </a:t>
            </a:r>
            <a:r>
              <a:rPr lang="fr-FR" sz="1600" dirty="0" err="1">
                <a:solidFill>
                  <a:srgbClr val="0070C0"/>
                </a:solidFill>
              </a:rPr>
              <a:t>mesopause</a:t>
            </a:r>
            <a:r>
              <a:rPr lang="fr-FR" sz="1600" dirty="0">
                <a:solidFill>
                  <a:srgbClr val="0070C0"/>
                </a:solidFill>
              </a:rPr>
              <a:t> (≈ 85km) </a:t>
            </a:r>
            <a:r>
              <a:rPr lang="fr-FR" sz="1600" dirty="0" err="1">
                <a:solidFill>
                  <a:srgbClr val="0070C0"/>
                </a:solidFill>
              </a:rPr>
              <a:t>during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r>
              <a:rPr lang="fr-FR" sz="1600" dirty="0" smtClean="0">
                <a:solidFill>
                  <a:srgbClr val="0070C0"/>
                </a:solidFill>
              </a:rPr>
              <a:t>a </a:t>
            </a:r>
            <a:r>
              <a:rPr lang="fr-FR" sz="1600" dirty="0" err="1">
                <a:solidFill>
                  <a:srgbClr val="0070C0"/>
                </a:solidFill>
              </a:rPr>
              <a:t>backflip</a:t>
            </a:r>
            <a:r>
              <a:rPr lang="fr-FR" sz="1600" dirty="0">
                <a:solidFill>
                  <a:srgbClr val="0070C0"/>
                </a:solidFill>
              </a:rPr>
              <a:t> manœuvre</a:t>
            </a:r>
            <a:endParaRPr lang="en-US" altLang="fr-FR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altLang="fr-FR" b="1" dirty="0" smtClean="0">
                <a:solidFill>
                  <a:srgbClr val="0070C0"/>
                </a:solidFill>
              </a:rPr>
              <a:t>Process: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fr-FR" sz="1600" dirty="0" smtClean="0">
                <a:solidFill>
                  <a:srgbClr val="0070C0"/>
                </a:solidFill>
              </a:rPr>
              <a:t>Alternatively using Nadir view and CS2 </a:t>
            </a:r>
          </a:p>
          <a:p>
            <a:pPr lvl="1"/>
            <a:r>
              <a:rPr lang="en-US" altLang="fr-FR" sz="1600" dirty="0" smtClean="0">
                <a:solidFill>
                  <a:srgbClr val="0070C0"/>
                </a:solidFill>
              </a:rPr>
              <a:t>view in order to see the </a:t>
            </a:r>
            <a:r>
              <a:rPr lang="en-US" altLang="fr-FR" sz="1600" dirty="0">
                <a:solidFill>
                  <a:srgbClr val="0070C0"/>
                </a:solidFill>
              </a:rPr>
              <a:t>l</a:t>
            </a:r>
            <a:r>
              <a:rPr lang="en-US" altLang="fr-FR" sz="1600" dirty="0" smtClean="0">
                <a:solidFill>
                  <a:srgbClr val="0070C0"/>
                </a:solidFill>
              </a:rPr>
              <a:t>imb area as long as possible</a:t>
            </a: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>
                <a:solidFill>
                  <a:srgbClr val="0070C0"/>
                </a:solidFill>
              </a:rPr>
              <a:t>Development</a:t>
            </a:r>
            <a:r>
              <a:rPr lang="fr-FR" sz="1600" dirty="0">
                <a:solidFill>
                  <a:srgbClr val="0070C0"/>
                </a:solidFill>
              </a:rPr>
              <a:t>  of a </a:t>
            </a:r>
            <a:r>
              <a:rPr lang="fr-FR" sz="1600" dirty="0" err="1">
                <a:solidFill>
                  <a:srgbClr val="0070C0"/>
                </a:solidFill>
              </a:rPr>
              <a:t>dedicated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external</a:t>
            </a:r>
            <a:r>
              <a:rPr lang="fr-FR" sz="1600" dirty="0">
                <a:solidFill>
                  <a:srgbClr val="0070C0"/>
                </a:solidFill>
              </a:rPr>
              <a:t> calibration and </a:t>
            </a:r>
            <a:r>
              <a:rPr lang="fr-FR" sz="1600" dirty="0" err="1">
                <a:solidFill>
                  <a:srgbClr val="0070C0"/>
                </a:solidFill>
              </a:rPr>
              <a:t>coding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r>
              <a:rPr lang="fr-FR" sz="1600" dirty="0" smtClean="0">
                <a:solidFill>
                  <a:srgbClr val="0070C0"/>
                </a:solidFill>
              </a:rPr>
              <a:t>table </a:t>
            </a:r>
            <a:r>
              <a:rPr lang="fr-FR" sz="1600" dirty="0">
                <a:solidFill>
                  <a:srgbClr val="0070C0"/>
                </a:solidFill>
              </a:rPr>
              <a:t>for the </a:t>
            </a:r>
            <a:r>
              <a:rPr lang="fr-FR" sz="1600" dirty="0" smtClean="0">
                <a:solidFill>
                  <a:srgbClr val="0070C0"/>
                </a:solidFill>
              </a:rPr>
              <a:t>test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>
                <a:solidFill>
                  <a:srgbClr val="0070C0"/>
                </a:solidFill>
              </a:rPr>
              <a:t>Reprocessing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might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be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necessary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>
                <a:solidFill>
                  <a:srgbClr val="0070C0"/>
                </a:solidFill>
              </a:rPr>
              <a:t>Performed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comparison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with</a:t>
            </a:r>
            <a:r>
              <a:rPr lang="fr-FR" sz="1600" dirty="0">
                <a:solidFill>
                  <a:srgbClr val="0070C0"/>
                </a:solidFill>
              </a:rPr>
              <a:t> MIPAS </a:t>
            </a:r>
            <a:r>
              <a:rPr lang="fr-FR" sz="1600" dirty="0" err="1">
                <a:solidFill>
                  <a:srgbClr val="0070C0"/>
                </a:solidFill>
              </a:rPr>
              <a:t>measurements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r>
              <a:rPr lang="fr-FR" sz="1600" dirty="0" smtClean="0">
                <a:solidFill>
                  <a:srgbClr val="0070C0"/>
                </a:solidFill>
              </a:rPr>
              <a:t>on ENVISAT</a:t>
            </a:r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lvl="1"/>
            <a:endParaRPr lang="en-US" altLang="fr-FR" sz="1600" dirty="0">
              <a:solidFill>
                <a:srgbClr val="0070C0"/>
              </a:solidFill>
            </a:endParaRPr>
          </a:p>
          <a:p>
            <a:pPr lvl="1"/>
            <a:endParaRPr lang="en-US" alt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62" y="1001706"/>
            <a:ext cx="5504113" cy="556872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589114" y="1081811"/>
            <a:ext cx="371961" cy="385204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8775094" y="1327183"/>
            <a:ext cx="158152" cy="3208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9176688" y="1327183"/>
            <a:ext cx="158152" cy="16707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9353802" y="1765848"/>
            <a:ext cx="158152" cy="16707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8412629" y="1694932"/>
            <a:ext cx="158152" cy="16707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8570781" y="2106133"/>
            <a:ext cx="158152" cy="16707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8490199" y="1840357"/>
            <a:ext cx="80582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 flipH="1">
            <a:off x="8517296" y="1913069"/>
            <a:ext cx="71818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 flipH="1">
            <a:off x="8544016" y="1947253"/>
            <a:ext cx="71818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 flipH="1">
            <a:off x="8578039" y="2033421"/>
            <a:ext cx="71818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 flipH="1">
            <a:off x="8981693" y="1973245"/>
            <a:ext cx="127296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 flipH="1">
            <a:off x="9305582" y="1862004"/>
            <a:ext cx="127296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 flipH="1">
            <a:off x="9353802" y="1680890"/>
            <a:ext cx="127296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/>
          <p:cNvSpPr/>
          <p:nvPr/>
        </p:nvSpPr>
        <p:spPr>
          <a:xfrm flipH="1">
            <a:off x="9083407" y="1350543"/>
            <a:ext cx="127296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 flipH="1">
            <a:off x="9261252" y="1434165"/>
            <a:ext cx="71782" cy="120352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 flipH="1">
            <a:off x="9307682" y="1540547"/>
            <a:ext cx="92239" cy="177440"/>
          </a:xfrm>
          <a:prstGeom prst="ellipse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Organigramme : Terminateur 58"/>
          <p:cNvSpPr/>
          <p:nvPr/>
        </p:nvSpPr>
        <p:spPr>
          <a:xfrm>
            <a:off x="793453" y="3251251"/>
            <a:ext cx="2202344" cy="1447945"/>
          </a:xfrm>
          <a:prstGeom prst="flowChartTerminator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METOP-A timeline position for CS2 Limb measurements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rganigramme : Terminateur 59"/>
          <p:cNvSpPr/>
          <p:nvPr/>
        </p:nvSpPr>
        <p:spPr>
          <a:xfrm>
            <a:off x="3191292" y="3253199"/>
            <a:ext cx="2202344" cy="1445997"/>
          </a:xfrm>
          <a:prstGeom prst="flowChartTerminator">
            <a:avLst/>
          </a:prstGeom>
          <a:gradFill flip="none" rotWithShape="1">
            <a:gsLst>
              <a:gs pos="24000">
                <a:srgbClr val="E06D6D"/>
              </a:gs>
              <a:gs pos="97000">
                <a:srgbClr val="C00000">
                  <a:alpha val="59000"/>
                </a:srgbClr>
              </a:gs>
              <a:gs pos="100000">
                <a:srgbClr val="FFD9D9">
                  <a:alpha val="5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METOP-A timeline position for </a:t>
            </a:r>
            <a:b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Nadir EW Limb measurements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IASI-EOL-17: </a:t>
            </a:r>
            <a:r>
              <a:rPr lang="fr-FR" dirty="0" err="1" smtClean="0"/>
              <a:t>Deep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manœuvre </a:t>
            </a:r>
            <a:r>
              <a:rPr lang="fr-FR" dirty="0"/>
              <a:t>acquisition ●●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14443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27/11/2021 </a:t>
            </a:r>
            <a:r>
              <a:rPr lang="fr-FR" sz="1600" dirty="0" err="1" smtClean="0">
                <a:solidFill>
                  <a:srgbClr val="0070C0"/>
                </a:solidFill>
              </a:rPr>
              <a:t>during</a:t>
            </a:r>
            <a:r>
              <a:rPr lang="fr-FR" sz="1600" dirty="0" smtClean="0">
                <a:solidFill>
                  <a:srgbClr val="0070C0"/>
                </a:solidFill>
              </a:rPr>
              <a:t> 50 min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err="1" smtClean="0">
                <a:solidFill>
                  <a:srgbClr val="00B050"/>
                </a:solidFill>
              </a:rPr>
              <a:t>Backflip</a:t>
            </a:r>
            <a:r>
              <a:rPr lang="fr-FR" sz="1600" b="1" dirty="0" smtClean="0">
                <a:solidFill>
                  <a:srgbClr val="00B050"/>
                </a:solidFill>
              </a:rPr>
              <a:t> manœuvre </a:t>
            </a:r>
            <a:r>
              <a:rPr lang="fr-FR" sz="1600" b="1" dirty="0" err="1" smtClean="0">
                <a:solidFill>
                  <a:srgbClr val="00B050"/>
                </a:solidFill>
              </a:rPr>
              <a:t>successfully</a:t>
            </a:r>
            <a:r>
              <a:rPr lang="fr-FR" sz="1600" b="1" dirty="0" smtClean="0">
                <a:solidFill>
                  <a:srgbClr val="00B050"/>
                </a:solidFill>
              </a:rPr>
              <a:t> </a:t>
            </a:r>
            <a:r>
              <a:rPr lang="fr-FR" sz="1600" b="1" dirty="0" err="1" smtClean="0">
                <a:solidFill>
                  <a:srgbClr val="00B050"/>
                </a:solidFill>
              </a:rPr>
              <a:t>done</a:t>
            </a:r>
            <a:endParaRPr lang="fr-FR" sz="1600" b="1" dirty="0" smtClean="0">
              <a:solidFill>
                <a:srgbClr val="00B05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Data </a:t>
            </a:r>
            <a:r>
              <a:rPr lang="fr-FR" sz="1600" b="1" dirty="0" err="1" smtClean="0">
                <a:solidFill>
                  <a:srgbClr val="00B050"/>
                </a:solidFill>
              </a:rPr>
              <a:t>acquired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  <a:endParaRPr lang="fr-FR" sz="1600" b="1" dirty="0" smtClean="0">
              <a:solidFill>
                <a:srgbClr val="00B05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 smtClean="0">
                <a:solidFill>
                  <a:srgbClr val="0070C0"/>
                </a:solidFill>
              </a:rPr>
              <a:t>We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see</a:t>
            </a:r>
            <a:r>
              <a:rPr lang="fr-FR" sz="1600" dirty="0" smtClean="0">
                <a:solidFill>
                  <a:srgbClr val="0070C0"/>
                </a:solidFill>
              </a:rPr>
              <a:t> an augmentation of the detectors </a:t>
            </a:r>
            <a:r>
              <a:rPr lang="fr-FR" sz="1600" dirty="0" err="1" smtClean="0">
                <a:solidFill>
                  <a:srgbClr val="0070C0"/>
                </a:solidFill>
              </a:rPr>
              <a:t>temperatures</a:t>
            </a:r>
            <a:r>
              <a:rPr lang="fr-FR" sz="1600" dirty="0" smtClean="0">
                <a:solidFill>
                  <a:srgbClr val="0070C0"/>
                </a:solidFill>
              </a:rPr>
              <a:t>: the performances </a:t>
            </a:r>
            <a:r>
              <a:rPr lang="fr-FR" sz="1600" dirty="0" err="1" smtClean="0">
                <a:solidFill>
                  <a:srgbClr val="0070C0"/>
                </a:solidFill>
              </a:rPr>
              <a:t>may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be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worst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than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usual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The </a:t>
            </a:r>
            <a:r>
              <a:rPr lang="fr-FR" sz="1600" dirty="0" err="1">
                <a:solidFill>
                  <a:srgbClr val="0070C0"/>
                </a:solidFill>
              </a:rPr>
              <a:t>processing</a:t>
            </a:r>
            <a:r>
              <a:rPr lang="fr-FR" sz="1600" dirty="0">
                <a:solidFill>
                  <a:srgbClr val="0070C0"/>
                </a:solidFill>
              </a:rPr>
              <a:t> of the data </a:t>
            </a:r>
            <a:r>
              <a:rPr lang="fr-FR" sz="1600" dirty="0" err="1">
                <a:solidFill>
                  <a:srgbClr val="0070C0"/>
                </a:solidFill>
              </a:rPr>
              <a:t>is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just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starting</a:t>
            </a:r>
            <a:endParaRPr lang="fr-FR" sz="1600" dirty="0">
              <a:solidFill>
                <a:srgbClr val="0070C0"/>
              </a:solidFill>
            </a:endParaRPr>
          </a:p>
          <a:p>
            <a:pPr lvl="1"/>
            <a:r>
              <a:rPr lang="fr-FR" sz="1600" dirty="0">
                <a:solidFill>
                  <a:srgbClr val="0070C0"/>
                </a:solidFill>
              </a:rPr>
              <a:t>=&gt; L1 data </a:t>
            </a:r>
            <a:r>
              <a:rPr lang="fr-FR" sz="1600" dirty="0" err="1">
                <a:solidFill>
                  <a:srgbClr val="0070C0"/>
                </a:solidFill>
              </a:rPr>
              <a:t>verification</a:t>
            </a:r>
            <a:r>
              <a:rPr lang="fr-FR" sz="1600" dirty="0">
                <a:solidFill>
                  <a:srgbClr val="0070C0"/>
                </a:solidFill>
              </a:rPr>
              <a:t> and </a:t>
            </a:r>
            <a:r>
              <a:rPr lang="fr-FR" sz="1600" dirty="0" err="1">
                <a:solidFill>
                  <a:srgbClr val="0070C0"/>
                </a:solidFill>
              </a:rPr>
              <a:t>reprocessing</a:t>
            </a:r>
            <a:r>
              <a:rPr lang="fr-FR" sz="1600" dirty="0">
                <a:solidFill>
                  <a:srgbClr val="0070C0"/>
                </a:solidFill>
              </a:rPr>
              <a:t> on CNES </a:t>
            </a:r>
            <a:r>
              <a:rPr lang="fr-FR" sz="1600" dirty="0" err="1">
                <a:solidFill>
                  <a:srgbClr val="0070C0"/>
                </a:solidFill>
              </a:rPr>
              <a:t>side</a:t>
            </a:r>
            <a:r>
              <a:rPr lang="fr-FR" sz="1600" dirty="0">
                <a:solidFill>
                  <a:srgbClr val="0070C0"/>
                </a:solidFill>
              </a:rPr>
              <a:t> plan </a:t>
            </a:r>
            <a:r>
              <a:rPr lang="fr-FR" sz="1600" dirty="0" err="1">
                <a:solidFill>
                  <a:srgbClr val="0070C0"/>
                </a:solidFill>
              </a:rPr>
              <a:t>until</a:t>
            </a:r>
            <a:r>
              <a:rPr lang="fr-FR" sz="1600" dirty="0">
                <a:solidFill>
                  <a:srgbClr val="0070C0"/>
                </a:solidFill>
              </a:rPr>
              <a:t> May 2022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20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IASI-EOL-01: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IASI-EOL-02: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Compensation </a:t>
            </a:r>
            <a:r>
              <a:rPr lang="fr-FR" sz="1600" dirty="0" err="1">
                <a:solidFill>
                  <a:schemeClr val="bg1">
                    <a:lumMod val="95000"/>
                  </a:schemeClr>
                </a:solidFill>
              </a:rPr>
              <a:t>device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stop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IASI-EOL-13: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IASI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redundancies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IASI-EOL-16: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anomaly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rgbClr val="FFFF00"/>
                </a:solidFill>
              </a:rPr>
              <a:t>IASI-EOL-18: NEDT </a:t>
            </a:r>
            <a:r>
              <a:rPr lang="fr-FR" sz="1600" b="1" dirty="0" err="1" smtClean="0">
                <a:solidFill>
                  <a:srgbClr val="FFFF00"/>
                </a:solidFill>
              </a:rPr>
              <a:t>improvement</a:t>
            </a:r>
            <a:r>
              <a:rPr lang="fr-FR" sz="1600" b="1" dirty="0" smtClean="0">
                <a:solidFill>
                  <a:srgbClr val="FFFF00"/>
                </a:solidFill>
              </a:rPr>
              <a:t> in B1 on 1 </a:t>
            </a:r>
            <a:r>
              <a:rPr lang="fr-FR" sz="1600" b="1" dirty="0" err="1" smtClean="0">
                <a:solidFill>
                  <a:srgbClr val="FFFF00"/>
                </a:solidFill>
              </a:rPr>
              <a:t>sounder</a:t>
            </a:r>
            <a:r>
              <a:rPr lang="fr-FR" sz="1600" b="1" dirty="0" smtClean="0">
                <a:solidFill>
                  <a:srgbClr val="FFFF00"/>
                </a:solidFill>
              </a:rPr>
              <a:t> pixel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91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IASI-EOL-18: NEDT </a:t>
            </a:r>
            <a:r>
              <a:rPr lang="fr-FR" dirty="0" err="1" smtClean="0"/>
              <a:t>improvment</a:t>
            </a:r>
            <a:r>
              <a:rPr lang="fr-FR" dirty="0" smtClean="0"/>
              <a:t> in B1 on 1 </a:t>
            </a:r>
            <a:r>
              <a:rPr lang="fr-FR" dirty="0" err="1" smtClean="0"/>
              <a:t>sounder</a:t>
            </a:r>
            <a:r>
              <a:rPr lang="fr-FR" dirty="0" smtClean="0"/>
              <a:t> pixel ●○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I</a:t>
            </a:r>
            <a:r>
              <a:rPr lang="en-US" sz="1600" dirty="0" smtClean="0">
                <a:solidFill>
                  <a:srgbClr val="0070C0"/>
                </a:solidFill>
              </a:rPr>
              <a:t>mprove </a:t>
            </a:r>
            <a:r>
              <a:rPr lang="en-US" sz="1600" dirty="0">
                <a:solidFill>
                  <a:srgbClr val="0070C0"/>
                </a:solidFill>
              </a:rPr>
              <a:t>the radiometric noise performance in spectral band B1 </a:t>
            </a:r>
            <a:r>
              <a:rPr lang="en-US" sz="1600" dirty="0" smtClean="0">
                <a:solidFill>
                  <a:srgbClr val="0070C0"/>
                </a:solidFill>
              </a:rPr>
              <a:t>for </a:t>
            </a:r>
            <a:r>
              <a:rPr lang="en-US" sz="1600" dirty="0">
                <a:solidFill>
                  <a:srgbClr val="0070C0"/>
                </a:solidFill>
              </a:rPr>
              <a:t>one of the four IASI sounder pixels, by switching off the 3 other pixels which allows to decrease the detectors temperature. </a:t>
            </a:r>
            <a:endParaRPr lang="fr-FR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15-24 </a:t>
            </a:r>
            <a:r>
              <a:rPr lang="fr-FR" sz="1600" dirty="0" err="1" smtClean="0">
                <a:solidFill>
                  <a:srgbClr val="0070C0"/>
                </a:solidFill>
              </a:rPr>
              <a:t>October</a:t>
            </a:r>
            <a:r>
              <a:rPr lang="fr-FR" sz="1600" dirty="0" smtClean="0">
                <a:solidFill>
                  <a:srgbClr val="0070C0"/>
                </a:solidFill>
              </a:rPr>
              <a:t> and 27-31 </a:t>
            </a:r>
            <a:r>
              <a:rPr lang="fr-FR" sz="1600" dirty="0" err="1" smtClean="0">
                <a:solidFill>
                  <a:srgbClr val="0070C0"/>
                </a:solidFill>
              </a:rPr>
              <a:t>October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OK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>
                <a:solidFill>
                  <a:srgbClr val="0070C0"/>
                </a:solidFill>
              </a:rPr>
              <a:t>Results</a:t>
            </a:r>
            <a:r>
              <a:rPr lang="fr-FR" b="1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As </a:t>
            </a:r>
            <a:r>
              <a:rPr lang="fr-FR" sz="1600" dirty="0" err="1" smtClean="0">
                <a:solidFill>
                  <a:srgbClr val="0070C0"/>
                </a:solidFill>
              </a:rPr>
              <a:t>planned</a:t>
            </a:r>
            <a:r>
              <a:rPr lang="fr-FR" sz="1600" dirty="0" smtClean="0">
                <a:solidFill>
                  <a:srgbClr val="0070C0"/>
                </a:solidFill>
              </a:rPr>
              <a:t> the </a:t>
            </a:r>
            <a:r>
              <a:rPr lang="fr-FR" sz="1600" dirty="0" err="1" smtClean="0">
                <a:solidFill>
                  <a:srgbClr val="0070C0"/>
                </a:solidFill>
              </a:rPr>
              <a:t>temperature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fr-FR" sz="1600" dirty="0" smtClean="0">
                <a:solidFill>
                  <a:srgbClr val="0070C0"/>
                </a:solidFill>
              </a:rPr>
              <a:t>of the </a:t>
            </a:r>
            <a:r>
              <a:rPr lang="fr-FR" sz="1600" dirty="0" err="1" smtClean="0">
                <a:solidFill>
                  <a:srgbClr val="0070C0"/>
                </a:solidFill>
              </a:rPr>
              <a:t>remaining</a:t>
            </a:r>
            <a:r>
              <a:rPr lang="fr-FR" sz="1600" dirty="0" smtClean="0">
                <a:solidFill>
                  <a:srgbClr val="0070C0"/>
                </a:solidFill>
              </a:rPr>
              <a:t> pixel has </a:t>
            </a:r>
            <a:r>
              <a:rPr lang="fr-FR" sz="1600" dirty="0" err="1" smtClean="0">
                <a:solidFill>
                  <a:srgbClr val="0070C0"/>
                </a:solidFill>
              </a:rPr>
              <a:t>lost</a:t>
            </a:r>
            <a:r>
              <a:rPr lang="fr-FR" sz="1600" dirty="0" smtClean="0">
                <a:solidFill>
                  <a:srgbClr val="0070C0"/>
                </a:solidFill>
              </a:rPr>
              <a:t> a bit more</a:t>
            </a:r>
          </a:p>
          <a:p>
            <a:pPr lvl="1"/>
            <a:r>
              <a:rPr lang="fr-FR" sz="1600" dirty="0" err="1" smtClean="0">
                <a:solidFill>
                  <a:srgbClr val="0070C0"/>
                </a:solidFill>
              </a:rPr>
              <a:t>than</a:t>
            </a:r>
            <a:r>
              <a:rPr lang="fr-FR" sz="1600" dirty="0" smtClean="0">
                <a:solidFill>
                  <a:srgbClr val="0070C0"/>
                </a:solidFill>
              </a:rPr>
              <a:t> 3 </a:t>
            </a:r>
            <a:r>
              <a:rPr lang="fr-FR" sz="1600" dirty="0" err="1" smtClean="0">
                <a:solidFill>
                  <a:srgbClr val="0070C0"/>
                </a:solidFill>
              </a:rPr>
              <a:t>degreas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9" y="2161856"/>
            <a:ext cx="7419975" cy="37491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0575" y="2116137"/>
            <a:ext cx="7105649" cy="246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Focal Plane </a:t>
            </a:r>
            <a:r>
              <a:rPr lang="fr-FR" sz="1600" dirty="0" err="1" smtClean="0">
                <a:solidFill>
                  <a:schemeClr val="tx1"/>
                </a:solidFill>
              </a:rPr>
              <a:t>temperature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286249" y="4238625"/>
            <a:ext cx="2857501" cy="5715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162176" y="4257675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0000"/>
                </a:solidFill>
              </a:rPr>
              <a:t>Stabilised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temperature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with</a:t>
            </a:r>
            <a:r>
              <a:rPr lang="fr-FR" sz="1400" dirty="0" smtClean="0">
                <a:solidFill>
                  <a:srgbClr val="FF0000"/>
                </a:solidFill>
              </a:rPr>
              <a:t> 4 pixels: -182.12 °C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9286262" y="5411587"/>
            <a:ext cx="2857501" cy="5715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838713" y="6044822"/>
            <a:ext cx="230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00B050"/>
                </a:solidFill>
              </a:rPr>
              <a:t>Stabilised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temperature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with</a:t>
            </a:r>
            <a:r>
              <a:rPr lang="fr-FR" sz="1400" dirty="0" smtClean="0">
                <a:solidFill>
                  <a:srgbClr val="00B050"/>
                </a:solidFill>
              </a:rPr>
              <a:t> 1 pixels: -185.3 °C</a:t>
            </a:r>
            <a:endParaRPr lang="fr-FR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IASI-EOL-18: NEDT </a:t>
            </a:r>
            <a:r>
              <a:rPr lang="fr-FR" dirty="0" err="1" smtClean="0"/>
              <a:t>improvment</a:t>
            </a:r>
            <a:r>
              <a:rPr lang="fr-FR" dirty="0" smtClean="0"/>
              <a:t> in B1 on 1 </a:t>
            </a:r>
            <a:r>
              <a:rPr lang="fr-FR" dirty="0" err="1" smtClean="0"/>
              <a:t>sounder</a:t>
            </a:r>
            <a:r>
              <a:rPr lang="fr-FR" dirty="0" smtClean="0"/>
              <a:t> pixel ●</a:t>
            </a:r>
            <a:r>
              <a:rPr lang="fr-FR" dirty="0"/>
              <a:t>●</a:t>
            </a:r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The </a:t>
            </a:r>
            <a:r>
              <a:rPr lang="fr-FR" sz="1600" dirty="0" err="1" smtClean="0">
                <a:solidFill>
                  <a:srgbClr val="0070C0"/>
                </a:solidFill>
              </a:rPr>
              <a:t>decrease</a:t>
            </a:r>
            <a:r>
              <a:rPr lang="fr-FR" sz="1600" dirty="0" smtClean="0">
                <a:solidFill>
                  <a:srgbClr val="0070C0"/>
                </a:solidFill>
              </a:rPr>
              <a:t> of the </a:t>
            </a:r>
            <a:r>
              <a:rPr lang="fr-FR" sz="1600" dirty="0" err="1" smtClean="0">
                <a:solidFill>
                  <a:srgbClr val="0070C0"/>
                </a:solidFill>
              </a:rPr>
              <a:t>temperature</a:t>
            </a:r>
            <a:r>
              <a:rPr lang="fr-FR" sz="1600" dirty="0" smtClean="0">
                <a:solidFill>
                  <a:srgbClr val="0070C0"/>
                </a:solidFill>
              </a:rPr>
              <a:t> has </a:t>
            </a:r>
            <a:r>
              <a:rPr lang="fr-FR" sz="1600" dirty="0" err="1" smtClean="0">
                <a:solidFill>
                  <a:srgbClr val="0070C0"/>
                </a:solidFill>
              </a:rPr>
              <a:t>allowed</a:t>
            </a:r>
            <a:r>
              <a:rPr lang="fr-FR" sz="1600" dirty="0" smtClean="0">
                <a:solidFill>
                  <a:srgbClr val="0070C0"/>
                </a:solidFill>
              </a:rPr>
              <a:t> an </a:t>
            </a:r>
            <a:r>
              <a:rPr lang="fr-FR" sz="1600" dirty="0" err="1" smtClean="0">
                <a:solidFill>
                  <a:srgbClr val="0070C0"/>
                </a:solidFill>
              </a:rPr>
              <a:t>improvment</a:t>
            </a:r>
            <a:r>
              <a:rPr lang="fr-FR" sz="1600" dirty="0" smtClean="0">
                <a:solidFill>
                  <a:srgbClr val="0070C0"/>
                </a:solidFill>
              </a:rPr>
              <a:t> of the NEDT on B1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 smtClean="0">
                <a:solidFill>
                  <a:srgbClr val="0070C0"/>
                </a:solidFill>
              </a:rPr>
              <a:t>We</a:t>
            </a:r>
            <a:r>
              <a:rPr lang="fr-FR" sz="1600" dirty="0" smtClean="0">
                <a:solidFill>
                  <a:srgbClr val="0070C0"/>
                </a:solidFill>
              </a:rPr>
              <a:t> only have L0 data </a:t>
            </a:r>
            <a:r>
              <a:rPr lang="fr-FR" sz="1600" dirty="0" err="1" smtClean="0">
                <a:solidFill>
                  <a:srgbClr val="0070C0"/>
                </a:solidFill>
              </a:rPr>
              <a:t>because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we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can’t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calculate</a:t>
            </a:r>
            <a:r>
              <a:rPr lang="fr-FR" sz="1600" dirty="0" smtClean="0">
                <a:solidFill>
                  <a:srgbClr val="0070C0"/>
                </a:solidFill>
              </a:rPr>
              <a:t> the </a:t>
            </a:r>
            <a:r>
              <a:rPr lang="fr-FR" sz="1600" dirty="0" err="1" smtClean="0">
                <a:solidFill>
                  <a:srgbClr val="0070C0"/>
                </a:solidFill>
              </a:rPr>
              <a:t>interferometric</a:t>
            </a:r>
            <a:r>
              <a:rPr lang="fr-FR" sz="1600" dirty="0" smtClean="0">
                <a:solidFill>
                  <a:srgbClr val="0070C0"/>
                </a:solidFill>
              </a:rPr>
              <a:t> axis </a:t>
            </a:r>
            <a:r>
              <a:rPr lang="fr-FR" sz="1600" dirty="0" err="1" smtClean="0">
                <a:solidFill>
                  <a:srgbClr val="0070C0"/>
                </a:solidFill>
              </a:rPr>
              <a:t>with</a:t>
            </a:r>
            <a:r>
              <a:rPr lang="fr-FR" sz="1600" dirty="0" smtClean="0">
                <a:solidFill>
                  <a:srgbClr val="0070C0"/>
                </a:solidFill>
              </a:rPr>
              <a:t> only one pixel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flipV="1">
            <a:off x="11412922" y="2116137"/>
            <a:ext cx="75596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019300"/>
            <a:ext cx="6073775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0325" y="3771900"/>
            <a:ext cx="5524500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 lot of data </a:t>
            </a:r>
            <a:r>
              <a:rPr lang="fr-FR" dirty="0" err="1" smtClean="0"/>
              <a:t>available</a:t>
            </a:r>
            <a:r>
              <a:rPr lang="fr-FR" dirty="0" smtClean="0"/>
              <a:t> if </a:t>
            </a:r>
            <a:r>
              <a:rPr lang="fr-FR" dirty="0" err="1" smtClean="0"/>
              <a:t>you</a:t>
            </a:r>
            <a:r>
              <a:rPr lang="fr-FR" dirty="0" smtClean="0"/>
              <a:t> are </a:t>
            </a:r>
            <a:r>
              <a:rPr lang="fr-FR" dirty="0" err="1" smtClean="0"/>
              <a:t>interested</a:t>
            </a:r>
            <a:r>
              <a:rPr lang="fr-FR" dirty="0" smtClean="0"/>
              <a:t> in !</a:t>
            </a:r>
            <a:endParaRPr lang="fr-FR" dirty="0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96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02154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THANK YOU </a:t>
            </a:r>
          </a:p>
          <a:p>
            <a:pPr algn="ctr"/>
            <a:r>
              <a:rPr lang="fr-FR" sz="44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FOR YOUR ATTENTION !</a:t>
            </a:r>
            <a:endParaRPr lang="fr-FR" sz="44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4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rgbClr val="FFFF00"/>
                </a:solidFill>
              </a:rPr>
              <a:t>IASI-EOL-01: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IASI-EOL-02: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Compensation </a:t>
            </a:r>
            <a:r>
              <a:rPr lang="fr-FR" sz="1600" dirty="0" err="1">
                <a:solidFill>
                  <a:schemeClr val="bg1">
                    <a:lumMod val="95000"/>
                  </a:schemeClr>
                </a:solidFill>
              </a:rPr>
              <a:t>device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stop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IASI-EOL-13: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IASI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redundancies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IASI-EOL-16: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anomaly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IASI-EOL-18: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NEDT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improvement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 B1 on 1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sounder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pixel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86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IASI-EOL-1: LFD </a:t>
            </a:r>
            <a:r>
              <a:rPr lang="fr-FR" dirty="0"/>
              <a:t>release ●○○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 smtClean="0">
                <a:solidFill>
                  <a:srgbClr val="0070C0"/>
                </a:solidFill>
              </a:rPr>
              <a:t>Demonstrate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that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LFDs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can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be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released</a:t>
            </a:r>
            <a:r>
              <a:rPr lang="fr-FR" sz="1600" dirty="0" smtClean="0">
                <a:solidFill>
                  <a:srgbClr val="0070C0"/>
                </a:solidFill>
              </a:rPr>
              <a:t> (</a:t>
            </a:r>
            <a:r>
              <a:rPr lang="fr-FR" sz="1600" dirty="0" err="1" smtClean="0">
                <a:solidFill>
                  <a:srgbClr val="0070C0"/>
                </a:solidFill>
              </a:rPr>
              <a:t>after</a:t>
            </a:r>
            <a:r>
              <a:rPr lang="fr-FR" sz="1600" dirty="0" smtClean="0">
                <a:solidFill>
                  <a:srgbClr val="0070C0"/>
                </a:solidFill>
              </a:rPr>
              <a:t> 15 </a:t>
            </a:r>
            <a:r>
              <a:rPr lang="fr-FR" sz="1600" dirty="0" err="1" smtClean="0">
                <a:solidFill>
                  <a:srgbClr val="0070C0"/>
                </a:solidFill>
              </a:rPr>
              <a:t>years</a:t>
            </a:r>
            <a:r>
              <a:rPr lang="fr-FR" sz="1600" dirty="0" smtClean="0">
                <a:solidFill>
                  <a:srgbClr val="0070C0"/>
                </a:solidFill>
              </a:rPr>
              <a:t> of compression)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Test the performances </a:t>
            </a:r>
            <a:r>
              <a:rPr lang="fr-FR" sz="1600" dirty="0" err="1" smtClean="0">
                <a:solidFill>
                  <a:srgbClr val="0070C0"/>
                </a:solidFill>
              </a:rPr>
              <a:t>with</a:t>
            </a:r>
            <a:r>
              <a:rPr lang="fr-FR" sz="1600" dirty="0" smtClean="0">
                <a:solidFill>
                  <a:srgbClr val="0070C0"/>
                </a:solidFill>
              </a:rPr>
              <a:t> LFD </a:t>
            </a:r>
            <a:r>
              <a:rPr lang="fr-FR" sz="1600" dirty="0" err="1" smtClean="0">
                <a:solidFill>
                  <a:srgbClr val="0070C0"/>
                </a:solidFill>
              </a:rPr>
              <a:t>released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 smtClean="0">
                <a:solidFill>
                  <a:srgbClr val="0070C0"/>
                </a:solidFill>
              </a:rPr>
              <a:t>Released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operation</a:t>
            </a:r>
            <a:r>
              <a:rPr lang="fr-FR" sz="1600" dirty="0" smtClean="0">
                <a:solidFill>
                  <a:srgbClr val="0070C0"/>
                </a:solidFill>
              </a:rPr>
              <a:t>: 02-03 </a:t>
            </a:r>
            <a:r>
              <a:rPr lang="fr-FR" sz="1600" dirty="0" err="1" smtClean="0">
                <a:solidFill>
                  <a:srgbClr val="0070C0"/>
                </a:solidFill>
              </a:rPr>
              <a:t>November</a:t>
            </a:r>
            <a:r>
              <a:rPr lang="fr-FR" sz="1600" dirty="0" smtClean="0">
                <a:solidFill>
                  <a:srgbClr val="0070C0"/>
                </a:solidFill>
              </a:rPr>
              <a:t> 2021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Test of the performances: </a:t>
            </a:r>
            <a:r>
              <a:rPr lang="fr-FR" sz="1600" dirty="0" err="1" smtClean="0">
                <a:solidFill>
                  <a:srgbClr val="0070C0"/>
                </a:solidFill>
              </a:rPr>
              <a:t>until</a:t>
            </a:r>
            <a:r>
              <a:rPr lang="fr-FR" sz="1600" dirty="0" smtClean="0">
                <a:solidFill>
                  <a:srgbClr val="0070C0"/>
                </a:solidFill>
              </a:rPr>
              <a:t> the end of the mission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The 3 LFD SMAs have been successfully unlocked</a:t>
            </a:r>
            <a:endParaRPr lang="fr-FR" sz="1600" dirty="0">
              <a:solidFill>
                <a:srgbClr val="0070C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2732" r="3106" b="18756"/>
          <a:stretch/>
        </p:blipFill>
        <p:spPr>
          <a:xfrm>
            <a:off x="9841423" y="1001706"/>
            <a:ext cx="2224007" cy="26957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b="18392"/>
          <a:stretch/>
        </p:blipFill>
        <p:spPr>
          <a:xfrm>
            <a:off x="7558524" y="654809"/>
            <a:ext cx="1714955" cy="304265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055665" y="2828440"/>
            <a:ext cx="720671" cy="27122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0556928" y="2828440"/>
            <a:ext cx="720671" cy="271220"/>
          </a:xfrm>
          <a:prstGeom prst="ellips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Image 9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5" b="63817"/>
          <a:stretch/>
        </p:blipFill>
        <p:spPr bwMode="auto">
          <a:xfrm>
            <a:off x="39865" y="3949862"/>
            <a:ext cx="6025008" cy="19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9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0" r="50375" b="29626"/>
          <a:stretch/>
        </p:blipFill>
        <p:spPr bwMode="auto">
          <a:xfrm>
            <a:off x="6162289" y="3949862"/>
            <a:ext cx="6011899" cy="19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990725" y="4829175"/>
            <a:ext cx="1066800" cy="485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endCxn id="6" idx="4"/>
          </p:cNvCxnSpPr>
          <p:nvPr/>
        </p:nvCxnSpPr>
        <p:spPr>
          <a:xfrm flipH="1" flipV="1">
            <a:off x="2524125" y="5314950"/>
            <a:ext cx="1066800" cy="6900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7709536" y="4324260"/>
            <a:ext cx="1066800" cy="4857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endCxn id="16" idx="3"/>
          </p:cNvCxnSpPr>
          <p:nvPr/>
        </p:nvCxnSpPr>
        <p:spPr>
          <a:xfrm flipV="1">
            <a:off x="3590925" y="4738895"/>
            <a:ext cx="4274840" cy="12747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43063" y="5990007"/>
            <a:ext cx="11792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</a:t>
            </a:r>
            <a:r>
              <a:rPr lang="en-US" sz="1600" dirty="0" smtClean="0">
                <a:solidFill>
                  <a:srgbClr val="0070C0"/>
                </a:solidFill>
              </a:rPr>
              <a:t>emperature </a:t>
            </a:r>
            <a:r>
              <a:rPr lang="en-US" sz="1600" dirty="0">
                <a:solidFill>
                  <a:srgbClr val="0070C0"/>
                </a:solidFill>
              </a:rPr>
              <a:t>plateau observed as expected, showing the phase transition and thus the elongation of the SMA material. </a:t>
            </a:r>
            <a:r>
              <a:rPr lang="en-US" sz="1600" dirty="0" smtClean="0">
                <a:solidFill>
                  <a:srgbClr val="0070C0"/>
                </a:solidFill>
              </a:rPr>
              <a:t>There </a:t>
            </a:r>
            <a:r>
              <a:rPr lang="en-US" sz="1600" dirty="0">
                <a:solidFill>
                  <a:srgbClr val="0070C0"/>
                </a:solidFill>
              </a:rPr>
              <a:t>is no more compression force on the 3 filtering </a:t>
            </a:r>
            <a:r>
              <a:rPr lang="en-US" sz="1600" dirty="0" smtClean="0">
                <a:solidFill>
                  <a:srgbClr val="0070C0"/>
                </a:solidFill>
              </a:rPr>
              <a:t>devices</a:t>
            </a:r>
            <a:r>
              <a:rPr lang="en-US" sz="1600" dirty="0">
                <a:solidFill>
                  <a:srgbClr val="0070C0"/>
                </a:solidFill>
              </a:rPr>
              <a:t> !</a:t>
            </a:r>
            <a:endParaRPr lang="fr-FR" sz="1600" dirty="0">
              <a:solidFill>
                <a:srgbClr val="0070C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8776336" y="2974932"/>
            <a:ext cx="1780592" cy="0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03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IASI-EOL-1: </a:t>
            </a:r>
            <a:r>
              <a:rPr lang="fr-FR" dirty="0"/>
              <a:t>LFD release </a:t>
            </a:r>
            <a:r>
              <a:rPr lang="fr-FR" dirty="0"/>
              <a:t>●●○</a:t>
            </a:r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b="1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The effectiveness of dimensional recovery of the filtering devices uncompressed cannot be stated, as we have no direct observable.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The filtering devices must recover a sufficient height in order to release a gap between IASI and </a:t>
            </a:r>
            <a:r>
              <a:rPr lang="en-US" sz="1600" dirty="0" err="1">
                <a:solidFill>
                  <a:srgbClr val="0070C0"/>
                </a:solidFill>
              </a:rPr>
              <a:t>Metop</a:t>
            </a:r>
            <a:r>
              <a:rPr lang="en-US" sz="1600" dirty="0">
                <a:solidFill>
                  <a:srgbClr val="0070C0"/>
                </a:solidFill>
              </a:rPr>
              <a:t> so as the only mechanical path goes through the filtering device. This is expected to take about a week after the SMA unlock.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As we have no identifiable external source of </a:t>
            </a:r>
            <a:r>
              <a:rPr lang="en-US" sz="1600" dirty="0" err="1">
                <a:solidFill>
                  <a:srgbClr val="0070C0"/>
                </a:solidFill>
              </a:rPr>
              <a:t>microvibration</a:t>
            </a:r>
            <a:r>
              <a:rPr lang="en-US" sz="1600" dirty="0">
                <a:solidFill>
                  <a:srgbClr val="0070C0"/>
                </a:solidFill>
              </a:rPr>
              <a:t> perturbation, it is not possible to state whether we really see a </a:t>
            </a:r>
            <a:r>
              <a:rPr lang="en-US" sz="1600" dirty="0" err="1">
                <a:solidFill>
                  <a:srgbClr val="0070C0"/>
                </a:solidFill>
              </a:rPr>
              <a:t>microvibration</a:t>
            </a:r>
            <a:r>
              <a:rPr lang="en-US" sz="1600" dirty="0">
                <a:solidFill>
                  <a:srgbClr val="0070C0"/>
                </a:solidFill>
              </a:rPr>
              <a:t> filtering effect. 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</a:rPr>
              <a:t>If complete release is successful, we probably have no effect on the instrument performance. </a:t>
            </a:r>
            <a:endParaRPr lang="fr-FR" sz="1600" b="1" dirty="0">
              <a:solidFill>
                <a:srgbClr val="0070C0"/>
              </a:solidFill>
            </a:endParaRPr>
          </a:p>
          <a:p>
            <a:pPr lvl="1"/>
            <a:endParaRPr lang="fr-FR" sz="1600" dirty="0" smtClean="0">
              <a:solidFill>
                <a:srgbClr val="0070C0"/>
              </a:solidFill>
            </a:endParaRPr>
          </a:p>
          <a:p>
            <a:pPr lvl="1"/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err="1" smtClean="0">
                <a:solidFill>
                  <a:srgbClr val="0070C0"/>
                </a:solidFill>
              </a:rPr>
              <a:t>We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did’nt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see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any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effect</a:t>
            </a:r>
            <a:r>
              <a:rPr lang="fr-FR" sz="1600" dirty="0" smtClean="0">
                <a:solidFill>
                  <a:srgbClr val="0070C0"/>
                </a:solidFill>
              </a:rPr>
              <a:t> on the </a:t>
            </a:r>
            <a:r>
              <a:rPr lang="fr-FR" sz="1600" dirty="0" err="1" smtClean="0">
                <a:solidFill>
                  <a:srgbClr val="0070C0"/>
                </a:solidFill>
              </a:rPr>
              <a:t>behaviour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with</a:t>
            </a:r>
            <a:r>
              <a:rPr lang="fr-FR" sz="1600" dirty="0" smtClean="0">
                <a:solidFill>
                  <a:srgbClr val="0070C0"/>
                </a:solidFill>
              </a:rPr>
              <a:t> CD ON (</a:t>
            </a:r>
            <a:r>
              <a:rPr lang="fr-FR" sz="1600" dirty="0" err="1" smtClean="0">
                <a:solidFill>
                  <a:srgbClr val="0070C0"/>
                </a:solidFill>
              </a:rPr>
              <a:t>it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was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expected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because</a:t>
            </a:r>
            <a:r>
              <a:rPr lang="fr-FR" sz="1600" dirty="0" smtClean="0">
                <a:solidFill>
                  <a:srgbClr val="0070C0"/>
                </a:solidFill>
              </a:rPr>
              <a:t> the </a:t>
            </a:r>
            <a:r>
              <a:rPr lang="fr-FR" sz="1600" dirty="0" err="1" smtClean="0">
                <a:solidFill>
                  <a:srgbClr val="0070C0"/>
                </a:solidFill>
              </a:rPr>
              <a:t>effect</a:t>
            </a:r>
            <a:r>
              <a:rPr lang="fr-FR" sz="1600" dirty="0" smtClean="0">
                <a:solidFill>
                  <a:srgbClr val="0070C0"/>
                </a:solidFill>
              </a:rPr>
              <a:t> of the LFD </a:t>
            </a:r>
            <a:r>
              <a:rPr lang="fr-FR" sz="1600" dirty="0" err="1" smtClean="0">
                <a:solidFill>
                  <a:srgbClr val="0070C0"/>
                </a:solidFill>
              </a:rPr>
              <a:t>released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may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be</a:t>
            </a:r>
            <a:r>
              <a:rPr lang="fr-FR" sz="1600" dirty="0" smtClean="0">
                <a:solidFill>
                  <a:srgbClr val="0070C0"/>
                </a:solidFill>
              </a:rPr>
              <a:t> not visible </a:t>
            </a:r>
            <a:r>
              <a:rPr lang="fr-FR" sz="1600" dirty="0" err="1" smtClean="0">
                <a:solidFill>
                  <a:srgbClr val="0070C0"/>
                </a:solidFill>
              </a:rPr>
              <a:t>before</a:t>
            </a:r>
            <a:r>
              <a:rPr lang="fr-FR" sz="1600" dirty="0" smtClean="0">
                <a:solidFill>
                  <a:srgbClr val="0070C0"/>
                </a:solidFill>
              </a:rPr>
              <a:t> 5 </a:t>
            </a:r>
            <a:r>
              <a:rPr lang="fr-FR" sz="1600" dirty="0" err="1" smtClean="0">
                <a:solidFill>
                  <a:srgbClr val="0070C0"/>
                </a:solidFill>
              </a:rPr>
              <a:t>days</a:t>
            </a:r>
            <a:r>
              <a:rPr lang="fr-FR" sz="1600" dirty="0" smtClean="0">
                <a:solidFill>
                  <a:srgbClr val="0070C0"/>
                </a:solidFill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</a:rPr>
              <a:t>No </a:t>
            </a:r>
            <a:r>
              <a:rPr lang="fr-FR" sz="1600" dirty="0" err="1" smtClean="0">
                <a:solidFill>
                  <a:srgbClr val="0070C0"/>
                </a:solidFill>
              </a:rPr>
              <a:t>effect</a:t>
            </a:r>
            <a:r>
              <a:rPr lang="fr-FR" sz="1600" dirty="0" smtClean="0">
                <a:solidFill>
                  <a:srgbClr val="0070C0"/>
                </a:solidFill>
              </a:rPr>
              <a:t> on SCAO </a:t>
            </a:r>
            <a:r>
              <a:rPr lang="fr-FR" sz="1600" dirty="0" err="1" smtClean="0">
                <a:solidFill>
                  <a:srgbClr val="0070C0"/>
                </a:solidFill>
              </a:rPr>
              <a:t>side</a:t>
            </a:r>
            <a:endParaRPr lang="fr-FR" sz="1600" dirty="0" smtClean="0">
              <a:solidFill>
                <a:srgbClr val="0070C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5054247" y="6915194"/>
            <a:ext cx="0" cy="20105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7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IASI-EOL-1: </a:t>
            </a:r>
            <a:r>
              <a:rPr lang="fr-FR" dirty="0"/>
              <a:t>LFD release </a:t>
            </a:r>
            <a:r>
              <a:rPr lang="fr-FR" dirty="0"/>
              <a:t>●●●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2093747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</a:rPr>
              <a:t>No </a:t>
            </a:r>
            <a:r>
              <a:rPr lang="fr-FR" sz="1600" dirty="0" err="1" smtClean="0">
                <a:solidFill>
                  <a:srgbClr val="0070C0"/>
                </a:solidFill>
              </a:rPr>
              <a:t>effect</a:t>
            </a:r>
            <a:r>
              <a:rPr lang="fr-FR" sz="1600" dirty="0" smtClean="0">
                <a:solidFill>
                  <a:srgbClr val="0070C0"/>
                </a:solidFill>
              </a:rPr>
              <a:t> on </a:t>
            </a:r>
            <a:r>
              <a:rPr lang="fr-FR" sz="1600" dirty="0" err="1" smtClean="0">
                <a:solidFill>
                  <a:srgbClr val="0070C0"/>
                </a:solidFill>
              </a:rPr>
              <a:t>any</a:t>
            </a:r>
            <a:r>
              <a:rPr lang="fr-FR" sz="1600" dirty="0" smtClean="0">
                <a:solidFill>
                  <a:srgbClr val="0070C0"/>
                </a:solidFill>
              </a:rPr>
              <a:t> performances </a:t>
            </a:r>
            <a:r>
              <a:rPr lang="fr-FR" sz="1600" dirty="0" err="1" smtClean="0">
                <a:solidFill>
                  <a:srgbClr val="0070C0"/>
                </a:solidFill>
              </a:rPr>
              <a:t>parameters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0070C0"/>
                </a:solidFill>
              </a:rPr>
              <a:t>No </a:t>
            </a:r>
            <a:r>
              <a:rPr lang="fr-FR" sz="1600" dirty="0" err="1" smtClean="0">
                <a:solidFill>
                  <a:srgbClr val="0070C0"/>
                </a:solidFill>
              </a:rPr>
              <a:t>effect</a:t>
            </a:r>
            <a:r>
              <a:rPr lang="fr-FR" sz="1600" dirty="0" smtClean="0">
                <a:solidFill>
                  <a:srgbClr val="0070C0"/>
                </a:solidFill>
              </a:rPr>
              <a:t> on the LOS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906" y="1233843"/>
            <a:ext cx="6104882" cy="34955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8" y="1233843"/>
            <a:ext cx="6122504" cy="3505659"/>
          </a:xfrm>
          <a:prstGeom prst="rect">
            <a:avLst/>
          </a:prstGeom>
        </p:spPr>
      </p:pic>
      <p:sp>
        <p:nvSpPr>
          <p:cNvPr id="15" name="ZoneTexte 5"/>
          <p:cNvSpPr txBox="1"/>
          <p:nvPr/>
        </p:nvSpPr>
        <p:spPr>
          <a:xfrm>
            <a:off x="7209547" y="1919016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rgbClr val="FF0000"/>
                </a:solidFill>
              </a:rPr>
              <a:t>IASI CCFD ON and CD ON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6" name="ZoneTexte 8"/>
          <p:cNvSpPr txBox="1"/>
          <p:nvPr/>
        </p:nvSpPr>
        <p:spPr>
          <a:xfrm>
            <a:off x="4653536" y="1890350"/>
            <a:ext cx="13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rgbClr val="FF0000"/>
                </a:solidFill>
              </a:rPr>
              <a:t>IASI CCFD ON and CD ON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234001" y="2454581"/>
            <a:ext cx="714292" cy="3034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6436306" y="2442236"/>
            <a:ext cx="3397369" cy="1877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ZoneTexte 15"/>
          <p:cNvSpPr txBox="1"/>
          <p:nvPr/>
        </p:nvSpPr>
        <p:spPr>
          <a:xfrm>
            <a:off x="4400198" y="1606074"/>
            <a:ext cx="166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LFD </a:t>
            </a:r>
            <a:r>
              <a:rPr lang="fr-FR" dirty="0" err="1" smtClean="0">
                <a:solidFill>
                  <a:srgbClr val="FF0000"/>
                </a:solidFill>
              </a:rPr>
              <a:t>released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ZoneTexte 16"/>
          <p:cNvSpPr txBox="1"/>
          <p:nvPr/>
        </p:nvSpPr>
        <p:spPr>
          <a:xfrm>
            <a:off x="7189669" y="1626628"/>
            <a:ext cx="205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FF0000"/>
                </a:solidFill>
              </a:rPr>
              <a:t>LFD not </a:t>
            </a:r>
            <a:r>
              <a:rPr lang="fr-FR" dirty="0" err="1" smtClean="0">
                <a:solidFill>
                  <a:srgbClr val="FF0000"/>
                </a:solidFill>
              </a:rPr>
              <a:t>released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5234001" y="2413570"/>
            <a:ext cx="0" cy="2010572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 txBox="1">
            <a:spLocks/>
          </p:cNvSpPr>
          <p:nvPr/>
        </p:nvSpPr>
        <p:spPr>
          <a:xfrm>
            <a:off x="11035546" y="6626632"/>
            <a:ext cx="242053" cy="18466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5C832-BA88-44B2-B74D-EBDA7A9ACE5F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0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50"/>
          <a:stretch/>
        </p:blipFill>
        <p:spPr>
          <a:xfrm>
            <a:off x="0" y="710857"/>
            <a:ext cx="12192000" cy="5842343"/>
          </a:xfrm>
          <a:prstGeom prst="rect">
            <a:avLst/>
          </a:prstGeom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625B7FB3-7AB7-6141-B246-E469E414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0A09B"/>
                </a:solidFill>
              </a:rPr>
              <a:t>Agenda of the </a:t>
            </a:r>
            <a:r>
              <a:rPr lang="fr-FR" dirty="0" err="1" smtClean="0">
                <a:solidFill>
                  <a:srgbClr val="10A09B"/>
                </a:solidFill>
              </a:rPr>
              <a:t>presentation</a:t>
            </a:r>
            <a:endParaRPr lang="fr-FR" dirty="0">
              <a:solidFill>
                <a:srgbClr val="10A09B"/>
              </a:solidFill>
            </a:endParaRP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4533A2BA-4B66-1141-AA4E-9E3DDA838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5553"/>
            <a:ext cx="7590631" cy="4548752"/>
          </a:xfrm>
        </p:spPr>
        <p:txBody>
          <a:bodyPr>
            <a:normAutofit/>
          </a:bodyPr>
          <a:lstStyle/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>
                    <a:lumMod val="95000"/>
                  </a:schemeClr>
                </a:solidFill>
              </a:rPr>
              <a:t>IASI-EOL-01:</a:t>
            </a: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 LFD release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rgbClr val="FFFF00"/>
                </a:solidFill>
              </a:rPr>
              <a:t>IASI-EOL-02: Compensation </a:t>
            </a:r>
            <a:r>
              <a:rPr lang="fr-FR" sz="1600" b="1" dirty="0" err="1">
                <a:solidFill>
                  <a:srgbClr val="FFFF00"/>
                </a:solidFill>
              </a:rPr>
              <a:t>device</a:t>
            </a:r>
            <a:r>
              <a:rPr lang="fr-FR" sz="1600" b="1" dirty="0">
                <a:solidFill>
                  <a:srgbClr val="FFFF00"/>
                </a:solidFill>
              </a:rPr>
              <a:t> </a:t>
            </a:r>
            <a:r>
              <a:rPr lang="fr-FR" sz="1600" b="1" dirty="0" smtClean="0">
                <a:solidFill>
                  <a:srgbClr val="FFFF00"/>
                </a:solidFill>
              </a:rPr>
              <a:t>stop</a:t>
            </a:r>
            <a:endParaRPr lang="fr-FR" sz="1600" b="1" dirty="0">
              <a:solidFill>
                <a:srgbClr val="FFFF00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>
                <a:solidFill>
                  <a:schemeClr val="bg1"/>
                </a:solidFill>
              </a:rPr>
              <a:t>IASI-EOL-03:</a:t>
            </a:r>
            <a:r>
              <a:rPr lang="fr-FR" sz="1600" dirty="0">
                <a:solidFill>
                  <a:schemeClr val="bg1"/>
                </a:solidFill>
              </a:rPr>
              <a:t> Inter-Calibration of </a:t>
            </a:r>
            <a:r>
              <a:rPr lang="fr-FR" sz="1600" dirty="0" err="1">
                <a:solidFill>
                  <a:schemeClr val="bg1"/>
                </a:solidFill>
              </a:rPr>
              <a:t>Metop</a:t>
            </a:r>
            <a:r>
              <a:rPr lang="fr-FR" sz="1600" dirty="0">
                <a:solidFill>
                  <a:schemeClr val="bg1"/>
                </a:solidFill>
              </a:rPr>
              <a:t>-A, B &amp; </a:t>
            </a:r>
            <a:r>
              <a:rPr lang="fr-FR" sz="1600" dirty="0" smtClean="0">
                <a:solidFill>
                  <a:schemeClr val="bg1"/>
                </a:solidFill>
              </a:rPr>
              <a:t>C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IASI-EOL-13: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IASI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redundancies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IASI-EOL-15:</a:t>
            </a:r>
            <a:r>
              <a:rPr lang="fr-FR" sz="1600" dirty="0" smtClean="0">
                <a:solidFill>
                  <a:schemeClr val="bg1"/>
                </a:solidFill>
              </a:rPr>
              <a:t> Local </a:t>
            </a:r>
            <a:r>
              <a:rPr lang="fr-FR" sz="1600" dirty="0" err="1" smtClean="0">
                <a:solidFill>
                  <a:schemeClr val="bg1"/>
                </a:solidFill>
              </a:rPr>
              <a:t>improvment</a:t>
            </a:r>
            <a:r>
              <a:rPr lang="fr-FR" sz="1600" dirty="0" smtClean="0">
                <a:solidFill>
                  <a:schemeClr val="bg1"/>
                </a:solidFill>
              </a:rPr>
              <a:t> of spatial </a:t>
            </a:r>
            <a:r>
              <a:rPr lang="fr-FR" sz="1600" dirty="0" err="1" smtClean="0">
                <a:solidFill>
                  <a:schemeClr val="bg1"/>
                </a:solidFill>
              </a:rPr>
              <a:t>sampling</a:t>
            </a:r>
            <a:endParaRPr lang="fr-FR" sz="1600" dirty="0" smtClean="0">
              <a:solidFill>
                <a:schemeClr val="bg1"/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IASI-EOL-16: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Investigation on CSQ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anomaly</a:t>
            </a: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/>
                </a:solidFill>
              </a:rPr>
              <a:t>IASI-EOL-17: </a:t>
            </a:r>
            <a:r>
              <a:rPr lang="fr-FR" sz="1600" dirty="0" err="1" smtClean="0">
                <a:solidFill>
                  <a:schemeClr val="bg1"/>
                </a:solidFill>
              </a:rPr>
              <a:t>Deep</a:t>
            </a:r>
            <a:r>
              <a:rPr lang="fr-FR" sz="1600" dirty="0" smtClean="0">
                <a:solidFill>
                  <a:schemeClr val="bg1"/>
                </a:solidFill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</a:rPr>
              <a:t>space</a:t>
            </a:r>
            <a:r>
              <a:rPr lang="fr-FR" sz="1600" dirty="0" smtClean="0">
                <a:solidFill>
                  <a:schemeClr val="bg1"/>
                </a:solidFill>
              </a:rPr>
              <a:t> manœuvre acquisition</a:t>
            </a:r>
          </a:p>
          <a:p>
            <a:pPr marL="609600" lvl="1" indent="-285750">
              <a:buFont typeface="Wingdings" panose="05000000000000000000" pitchFamily="2" charset="2"/>
              <a:buChar char="v"/>
            </a:pPr>
            <a:endParaRPr lang="fr-FR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609600" lvl="1" indent="-285750">
              <a:buFont typeface="Wingdings" panose="05000000000000000000" pitchFamily="2" charset="2"/>
              <a:buChar char="v"/>
            </a:pPr>
            <a:r>
              <a:rPr lang="fr-FR" sz="1600" b="1" dirty="0" smtClean="0">
                <a:solidFill>
                  <a:schemeClr val="bg1">
                    <a:lumMod val="95000"/>
                  </a:schemeClr>
                </a:solidFill>
              </a:rPr>
              <a:t>IASI-EOL-18: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NEDT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improvement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in B1 on 1 </a:t>
            </a:r>
            <a:r>
              <a:rPr lang="fr-FR" sz="1600" dirty="0" err="1" smtClean="0">
                <a:solidFill>
                  <a:schemeClr val="bg1">
                    <a:lumMod val="95000"/>
                  </a:schemeClr>
                </a:solidFill>
              </a:rPr>
              <a:t>sounder</a:t>
            </a:r>
            <a:r>
              <a:rPr lang="fr-FR" sz="1600" dirty="0" smtClean="0">
                <a:solidFill>
                  <a:schemeClr val="bg1">
                    <a:lumMod val="95000"/>
                  </a:schemeClr>
                </a:solidFill>
              </a:rPr>
              <a:t> pixel</a:t>
            </a:r>
            <a:endParaRPr lang="fr-FR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1B6AB0-1B86-1E4B-9CFE-3B109ED69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61925"/>
            <a:ext cx="8601075" cy="276225"/>
          </a:xfrm>
        </p:spPr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16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IASI-EOL-2: Compensation </a:t>
            </a:r>
            <a:r>
              <a:rPr lang="fr-FR" dirty="0" err="1" smtClean="0"/>
              <a:t>device</a:t>
            </a:r>
            <a:r>
              <a:rPr lang="fr-FR" dirty="0"/>
              <a:t> stop </a:t>
            </a:r>
            <a:r>
              <a:rPr lang="fr-FR" dirty="0"/>
              <a:t>●○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Purpose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</a:rPr>
              <a:t>Check </a:t>
            </a:r>
            <a:r>
              <a:rPr lang="en-US" sz="1600" dirty="0">
                <a:solidFill>
                  <a:srgbClr val="0070C0"/>
                </a:solidFill>
              </a:rPr>
              <a:t>the data quality and evaluate how the mechanical configuration affects the </a:t>
            </a:r>
            <a:r>
              <a:rPr lang="en-US" sz="1600" dirty="0" smtClean="0">
                <a:solidFill>
                  <a:srgbClr val="0070C0"/>
                </a:solidFill>
              </a:rPr>
              <a:t>platform with LFD released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</a:rPr>
              <a:t>The effect of the LFD released (if any) is expected to be higher with CD OFF</a:t>
            </a:r>
            <a:endParaRPr lang="fr-FR" sz="1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70C0"/>
                </a:solidFill>
              </a:rPr>
              <a:t>Date of test: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11-14 </a:t>
            </a:r>
            <a:r>
              <a:rPr lang="fr-FR" sz="1600" dirty="0" err="1" smtClean="0">
                <a:solidFill>
                  <a:srgbClr val="0070C0"/>
                </a:solidFill>
              </a:rPr>
              <a:t>November</a:t>
            </a:r>
            <a:r>
              <a:rPr lang="fr-FR" sz="1600" dirty="0" smtClean="0">
                <a:solidFill>
                  <a:srgbClr val="0070C0"/>
                </a:solidFill>
              </a:rPr>
              <a:t> 2021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Status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00B050"/>
                </a:solidFill>
              </a:rPr>
              <a:t>OK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b="1" dirty="0" err="1" smtClean="0">
                <a:solidFill>
                  <a:srgbClr val="0070C0"/>
                </a:solidFill>
              </a:rPr>
              <a:t>Results</a:t>
            </a:r>
            <a:r>
              <a:rPr lang="fr-FR" b="1" dirty="0" smtClean="0">
                <a:solidFill>
                  <a:srgbClr val="0070C0"/>
                </a:solidFill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No </a:t>
            </a:r>
            <a:r>
              <a:rPr lang="fr-FR" sz="1600" dirty="0" err="1" smtClean="0">
                <a:solidFill>
                  <a:srgbClr val="0070C0"/>
                </a:solidFill>
              </a:rPr>
              <a:t>effect</a:t>
            </a:r>
            <a:r>
              <a:rPr lang="fr-FR" sz="1600" dirty="0" smtClean="0">
                <a:solidFill>
                  <a:srgbClr val="0070C0"/>
                </a:solidFill>
              </a:rPr>
              <a:t> on the LOS: </a:t>
            </a:r>
            <a:r>
              <a:rPr lang="fr-FR" sz="1600" dirty="0" err="1" smtClean="0">
                <a:solidFill>
                  <a:srgbClr val="0070C0"/>
                </a:solidFill>
              </a:rPr>
              <a:t>we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can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expect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that</a:t>
            </a:r>
            <a:r>
              <a:rPr lang="fr-FR" sz="1600" dirty="0" smtClean="0">
                <a:solidFill>
                  <a:srgbClr val="0070C0"/>
                </a:solidFill>
              </a:rPr>
              <a:t> the LFD </a:t>
            </a:r>
            <a:r>
              <a:rPr lang="fr-FR" sz="1600" dirty="0" err="1" smtClean="0">
                <a:solidFill>
                  <a:srgbClr val="0070C0"/>
                </a:solidFill>
              </a:rPr>
              <a:t>released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is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completed</a:t>
            </a: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14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673EC87-FDC1-5A4B-BA50-4AFFB687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IASI-EOL-2: Compensation </a:t>
            </a:r>
            <a:r>
              <a:rPr lang="fr-FR" dirty="0" err="1" smtClean="0"/>
              <a:t>device</a:t>
            </a:r>
            <a:r>
              <a:rPr lang="fr-FR" dirty="0"/>
              <a:t> stop </a:t>
            </a:r>
            <a:r>
              <a:rPr lang="fr-FR" dirty="0"/>
              <a:t>●●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0027D6-492A-4C4E-92A5-B6101045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546" y="6626632"/>
            <a:ext cx="242053" cy="184666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Espace réservé du texte 9">
            <a:extLst>
              <a:ext uri="{FF2B5EF4-FFF2-40B4-BE49-F238E27FC236}">
                <a16:creationId xmlns:a16="http://schemas.microsoft.com/office/drawing/2014/main" id="{785D43D8-F20C-BE44-813D-582F894AF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IASI-A End of life tests – 06/12/2021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0" y="1131376"/>
            <a:ext cx="12192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solidFill>
                  <a:srgbClr val="0070C0"/>
                </a:solidFill>
              </a:rPr>
              <a:t>No </a:t>
            </a:r>
            <a:r>
              <a:rPr lang="fr-FR" sz="1600" dirty="0" err="1" smtClean="0">
                <a:solidFill>
                  <a:srgbClr val="0070C0"/>
                </a:solidFill>
              </a:rPr>
              <a:t>effect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 err="1" smtClean="0">
                <a:solidFill>
                  <a:srgbClr val="0070C0"/>
                </a:solidFill>
              </a:rPr>
              <a:t>seen</a:t>
            </a:r>
            <a:r>
              <a:rPr lang="fr-FR" sz="1600" dirty="0" smtClean="0">
                <a:solidFill>
                  <a:srgbClr val="0070C0"/>
                </a:solidFill>
              </a:rPr>
              <a:t> on SCAO </a:t>
            </a:r>
            <a:r>
              <a:rPr lang="fr-FR" sz="1600" dirty="0" err="1" smtClean="0">
                <a:solidFill>
                  <a:srgbClr val="0070C0"/>
                </a:solidFill>
              </a:rPr>
              <a:t>side</a:t>
            </a: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lvl="1"/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70C0"/>
                </a:solidFill>
              </a:rPr>
              <a:t>No </a:t>
            </a:r>
            <a:r>
              <a:rPr lang="fr-FR" sz="1600" dirty="0" err="1">
                <a:solidFill>
                  <a:srgbClr val="0070C0"/>
                </a:solidFill>
              </a:rPr>
              <a:t>effect</a:t>
            </a:r>
            <a:r>
              <a:rPr lang="fr-FR" sz="1600" dirty="0">
                <a:solidFill>
                  <a:srgbClr val="0070C0"/>
                </a:solidFill>
              </a:rPr>
              <a:t> on </a:t>
            </a:r>
            <a:r>
              <a:rPr lang="fr-FR" sz="1600" dirty="0" err="1">
                <a:solidFill>
                  <a:srgbClr val="0070C0"/>
                </a:solidFill>
              </a:rPr>
              <a:t>any</a:t>
            </a:r>
            <a:r>
              <a:rPr lang="fr-FR" sz="1600" dirty="0">
                <a:solidFill>
                  <a:srgbClr val="0070C0"/>
                </a:solidFill>
              </a:rPr>
              <a:t> performances </a:t>
            </a:r>
            <a:r>
              <a:rPr lang="fr-FR" sz="1600" dirty="0" err="1">
                <a:solidFill>
                  <a:srgbClr val="0070C0"/>
                </a:solidFill>
              </a:rPr>
              <a:t>parameters</a:t>
            </a:r>
            <a:r>
              <a:rPr lang="fr-FR" sz="1600" dirty="0" smtClean="0">
                <a:solidFill>
                  <a:srgbClr val="0070C0"/>
                </a:solidFill>
              </a:rPr>
              <a:t>: </a:t>
            </a:r>
            <a:r>
              <a:rPr lang="fr-FR" sz="1600" dirty="0" err="1">
                <a:solidFill>
                  <a:srgbClr val="0070C0"/>
                </a:solidFill>
              </a:rPr>
              <a:t>two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hypotesis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can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be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done</a:t>
            </a:r>
            <a:r>
              <a:rPr lang="fr-FR" sz="1600" dirty="0">
                <a:solidFill>
                  <a:srgbClr val="0070C0"/>
                </a:solidFill>
              </a:rPr>
              <a:t>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70C0"/>
                </a:solidFill>
              </a:rPr>
              <a:t>The interface </a:t>
            </a:r>
            <a:r>
              <a:rPr lang="fr-FR" sz="1600" dirty="0" err="1">
                <a:solidFill>
                  <a:srgbClr val="0070C0"/>
                </a:solidFill>
              </a:rPr>
              <a:t>between</a:t>
            </a:r>
            <a:r>
              <a:rPr lang="fr-FR" sz="1600" dirty="0">
                <a:solidFill>
                  <a:srgbClr val="0070C0"/>
                </a:solidFill>
              </a:rPr>
              <a:t> IASI and </a:t>
            </a:r>
            <a:r>
              <a:rPr lang="fr-FR" sz="1600" dirty="0" err="1">
                <a:solidFill>
                  <a:srgbClr val="0070C0"/>
                </a:solidFill>
              </a:rPr>
              <a:t>Metop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is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still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rigid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because</a:t>
            </a:r>
            <a:r>
              <a:rPr lang="fr-FR" sz="1600" dirty="0">
                <a:solidFill>
                  <a:srgbClr val="0070C0"/>
                </a:solidFill>
              </a:rPr>
              <a:t> of the </a:t>
            </a:r>
            <a:r>
              <a:rPr lang="fr-FR" sz="1600" dirty="0" err="1">
                <a:solidFill>
                  <a:srgbClr val="0070C0"/>
                </a:solidFill>
              </a:rPr>
              <a:t>ageing</a:t>
            </a:r>
            <a:r>
              <a:rPr lang="fr-FR" sz="1600" dirty="0">
                <a:solidFill>
                  <a:srgbClr val="0070C0"/>
                </a:solidFill>
              </a:rPr>
              <a:t> of the </a:t>
            </a:r>
            <a:r>
              <a:rPr lang="fr-FR" sz="1600" dirty="0" err="1">
                <a:solidFill>
                  <a:srgbClr val="0070C0"/>
                </a:solidFill>
              </a:rPr>
              <a:t>elastomere</a:t>
            </a:r>
            <a:endParaRPr lang="fr-FR" sz="1600" dirty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rgbClr val="0070C0"/>
                </a:solidFill>
              </a:rPr>
              <a:t>The CD </a:t>
            </a:r>
            <a:r>
              <a:rPr lang="fr-FR" sz="1600" dirty="0" err="1">
                <a:solidFill>
                  <a:srgbClr val="0070C0"/>
                </a:solidFill>
              </a:rPr>
              <a:t>is</a:t>
            </a:r>
            <a:r>
              <a:rPr lang="fr-FR" sz="1600" dirty="0">
                <a:solidFill>
                  <a:srgbClr val="0070C0"/>
                </a:solidFill>
              </a:rPr>
              <a:t> not as </a:t>
            </a:r>
            <a:r>
              <a:rPr lang="fr-FR" sz="1600" dirty="0" err="1" smtClean="0">
                <a:solidFill>
                  <a:srgbClr val="0070C0"/>
                </a:solidFill>
              </a:rPr>
              <a:t>useful</a:t>
            </a:r>
            <a:r>
              <a:rPr lang="fr-FR" sz="1600" dirty="0" smtClean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as </a:t>
            </a:r>
            <a:r>
              <a:rPr lang="fr-FR" sz="1600" dirty="0" err="1">
                <a:solidFill>
                  <a:srgbClr val="0070C0"/>
                </a:solidFill>
              </a:rPr>
              <a:t>expected</a:t>
            </a: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>
              <a:solidFill>
                <a:srgbClr val="0070C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1600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101" y="1550883"/>
            <a:ext cx="4454283" cy="237172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75" y="1550883"/>
            <a:ext cx="4478687" cy="2371725"/>
          </a:xfrm>
          <a:prstGeom prst="rect">
            <a:avLst/>
          </a:prstGeom>
        </p:spPr>
      </p:pic>
      <p:sp>
        <p:nvSpPr>
          <p:cNvPr id="14" name="Flèche droite 13"/>
          <p:cNvSpPr/>
          <p:nvPr/>
        </p:nvSpPr>
        <p:spPr>
          <a:xfrm>
            <a:off x="5405437" y="1960457"/>
            <a:ext cx="1381125" cy="1552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LFD release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197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s sans photo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71F2BC4-8D3E-5C4C-845D-4DFE67C98FA3}" vid="{80B81464-A898-124E-A245-5E6FE45E78B0}"/>
    </a:ext>
  </a:extLst>
</a:theme>
</file>

<file path=ppt/theme/theme2.xml><?xml version="1.0" encoding="utf-8"?>
<a:theme xmlns:a="http://schemas.openxmlformats.org/drawingml/2006/main" name="Couvertures avec photo gauche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71F2BC4-8D3E-5C4C-845D-4DFE67C98FA3}" vid="{8CE9797B-6BE5-1049-929D-42F8490DA462}"/>
    </a:ext>
  </a:extLst>
</a:theme>
</file>

<file path=ppt/theme/theme3.xml><?xml version="1.0" encoding="utf-8"?>
<a:theme xmlns:a="http://schemas.openxmlformats.org/drawingml/2006/main" name="Intercalaires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71F2BC4-8D3E-5C4C-845D-4DFE67C98FA3}" vid="{8D0405DB-C7B7-EB46-BD58-D7DB66AA9826}"/>
    </a:ext>
  </a:extLst>
</a:theme>
</file>

<file path=ppt/theme/theme4.xml><?xml version="1.0" encoding="utf-8"?>
<a:theme xmlns:a="http://schemas.openxmlformats.org/drawingml/2006/main" name="Contenu">
  <a:themeElements>
    <a:clrScheme name="cnes2">
      <a:dk1>
        <a:srgbClr val="000000"/>
      </a:dk1>
      <a:lt1>
        <a:sysClr val="window" lastClr="FFFFFF"/>
      </a:lt1>
      <a:dk2>
        <a:srgbClr val="020251"/>
      </a:dk2>
      <a:lt2>
        <a:srgbClr val="646464"/>
      </a:lt2>
      <a:accent1>
        <a:srgbClr val="005191"/>
      </a:accent1>
      <a:accent2>
        <a:srgbClr val="44C39D"/>
      </a:accent2>
      <a:accent3>
        <a:srgbClr val="FF4A54"/>
      </a:accent3>
      <a:accent4>
        <a:srgbClr val="7FEDB3"/>
      </a:accent4>
      <a:accent5>
        <a:srgbClr val="68DFE3"/>
      </a:accent5>
      <a:accent6>
        <a:srgbClr val="FBDD62"/>
      </a:accent6>
      <a:hlink>
        <a:srgbClr val="9AA0FF"/>
      </a:hlink>
      <a:folHlink>
        <a:srgbClr val="FEAC5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571F2BC4-8D3E-5C4C-845D-4DFE67C98FA3}" vid="{21AF1618-B8C5-D24B-8EBE-8CFCC0759F93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41" ma:contentTypeDescription="" ma:contentTypeScope="" ma:versionID="4cc182f6f5b4bd1d8f0163462eca49d3">
  <xsd:schema xmlns:xsd="http://www.w3.org/2001/XMLSchema" xmlns:xs="http://www.w3.org/2001/XMLSchema" xmlns:p="http://schemas.microsoft.com/office/2006/metadata/properties" xmlns:ns1="http://schemas.microsoft.com/sharepoint/v3" xmlns:ns2="d98edb7b-4b69-42c3-ba31-f9a07c1e3c46" xmlns:ns3="c04198d5-9d41-4f87-9c9b-25c9d99d68b2" xmlns:ns4="1480e229-d1f0-4dea-859f-b8c45efabb7a" xmlns:ns5="http://schemas.microsoft.com/sharepoint/v4" targetNamespace="http://schemas.microsoft.com/office/2006/metadata/properties" ma:root="true" ma:fieldsID="53fd9e39425e1fef10278ddd77936bbd" ns1:_="" ns2:_="" ns3:_="" ns4:_="" ns5:_="">
    <xsd:import namespace="http://schemas.microsoft.com/sharepoint/v3"/>
    <xsd:import namespace="d98edb7b-4b69-42c3-ba31-f9a07c1e3c46"/>
    <xsd:import namespace="c04198d5-9d41-4f87-9c9b-25c9d99d68b2"/>
    <xsd:import namespace="1480e229-d1f0-4dea-859f-b8c45efabb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hème_x0020_LL"/>
                <xsd:element ref="ns2:Services_x0020_Pratiques" minOccurs="0"/>
                <xsd:element ref="ns2:RespForm"/>
                <xsd:element ref="ns2:RespTheme" minOccurs="0"/>
                <xsd:element ref="ns3:Nature" minOccurs="0"/>
                <xsd:element ref="ns2:Cible"/>
                <xsd:element ref="ns3:Sous_x002d_Themes" minOccurs="0"/>
                <xsd:element ref="ns4:TaxCatchAllLabel" minOccurs="0"/>
                <xsd:element ref="ns2:cfCentres0" minOccurs="0"/>
                <xsd:element ref="ns1:DocumentSetDescription" minOccurs="0"/>
                <xsd:element ref="ns5:IconOverlay" minOccurs="0"/>
                <xsd:element ref="ns4:TaxCatchAll" minOccurs="0"/>
                <xsd:element ref="ns3:Ord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6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2" ma:displayName="Thème" ma:format="Dropdown" ma:internalName="Th_x00e8_me_x0020_LL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Opérations"/>
          <xsd:enumeration value="Projets CSG"/>
          <xsd:enumeration value="Qualité"/>
          <xsd:enumeration value="Reach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  <xsd:enumeration value="Veille et Rayonnement"/>
        </xsd:restriction>
      </xsd:simpleType>
    </xsd:element>
    <xsd:element name="Services_x0020_Pratiques" ma:index="3" nillable="true" ma:displayName="Thématique" ma:internalName="Services_x0020_Pratiq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4" ma:displayName="Responsable du formulaire" ma:description="Responsable du formulaire" ma:list="UserInfo" ma:SharePointGroup="0" ma:internalName="RespForm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5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2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6" nillable="true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  <xsd:element name="Sous_x002d_Themes" ma:index="9" nillable="true" ma:displayName="Sous-Themes-RH" ma:format="Dropdown" ma:internalName="Sous_x002d_Themes">
      <xsd:simpleType>
        <xsd:restriction base="dms:Choice">
          <xsd:enumeration value="RH - Accords et réglementation"/>
          <xsd:enumeration value="RH - Carrière"/>
          <xsd:enumeration value="RH - Missions et remboursements de frais"/>
          <xsd:enumeration value="RH - Protection sociale"/>
          <xsd:enumeration value="RH - Rémunération"/>
          <xsd:enumeration value="RH - Temps de travail"/>
          <xsd:enumeration value="RH - Santé au travail"/>
        </xsd:restriction>
      </xsd:simpleType>
    </xsd:element>
    <xsd:element name="Ordre" ma:index="21" nillable="true" ma:displayName="Ordre" ma:decimals="0" ma:internalName="Ordr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Label" ma:index="10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9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ème_x0020_LL xmlns="d98edb7b-4b69-42c3-ba31-f9a07c1e3c46">Bureautique</Thème_x0020_LL>
    <TaxCatchAll xmlns="1480e229-d1f0-4dea-859f-b8c45efabb7a">
      <Value>34</Value>
      <Value>26</Value>
      <Value>115</Value>
      <Value>2</Value>
      <Value>76</Value>
    </TaxCatchAll>
    <RespForm xmlns="d98edb7b-4b69-42c3-ba31-f9a07c1e3c46">
      <UserInfo>
        <DisplayName>i:0#.w|cnesnet\medaillee</DisplayName>
        <AccountId>1243</AccountId>
        <AccountType/>
      </UserInfo>
    </RespForm>
    <RespTheme xmlns="d98edb7b-4b69-42c3-ba31-f9a07c1e3c46">
      <UserInfo>
        <DisplayName/>
        <AccountId xsi:nil="true"/>
        <AccountType/>
      </UserInfo>
    </RespTheme>
    <IconOverlay xmlns="http://schemas.microsoft.com/sharepoint/v4" xsi:nil="true"/>
    <Nature xmlns="c04198d5-9d41-4f87-9c9b-25c9d99d68b2">Modèle</Nature>
    <DocumentSetDescription xmlns="http://schemas.microsoft.com/sharepoint/v3" xsi:nil="true"/>
    <Services_x0020_Pratiques xmlns="d98edb7b-4b69-42c3-ba31-f9a07c1e3c46"/>
    <Cible xmlns="d98edb7b-4b69-42c3-ba31-f9a07c1e3c46">Salariés CNES</Cible>
    <Sous_x002d_Themes xmlns="c04198d5-9d41-4f87-9c9b-25c9d99d68b2" xsi:nil="true"/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Aire sur Adour</TermName>
          <TermId xmlns="http://schemas.microsoft.com/office/infopath/2007/PartnerControls">bb0d4b2a-cf9c-4ecf-a138-975cb305a5a3</TermId>
        </TermInfo>
        <TermInfo xmlns="http://schemas.microsoft.com/office/infopath/2007/PartnerControls">
          <TermName xmlns="http://schemas.microsoft.com/office/infopath/2007/PartnerControls">CST</TermName>
          <TermId xmlns="http://schemas.microsoft.com/office/infopath/2007/PartnerControls">dcfdef51-9dac-43a6-8a2b-f174591fada0</TermId>
        </TermInfo>
        <TermInfo xmlns="http://schemas.microsoft.com/office/infopath/2007/PartnerControls">
          <TermName xmlns="http://schemas.microsoft.com/office/infopath/2007/PartnerControls">Externe</TermName>
          <TermId xmlns="http://schemas.microsoft.com/office/infopath/2007/PartnerControls">433a1d26-7970-4033-a889-663dbc8acbde</TermId>
        </TermInfo>
      </Terms>
    </cfCentres0>
    <Ordre xmlns="c04198d5-9d41-4f87-9c9b-25c9d99d68b2">5</Ordr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4617A9-3CD1-4DC3-968D-AF00557DB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98edb7b-4b69-42c3-ba31-f9a07c1e3c46"/>
    <ds:schemaRef ds:uri="c04198d5-9d41-4f87-9c9b-25c9d99d68b2"/>
    <ds:schemaRef ds:uri="1480e229-d1f0-4dea-859f-b8c45efabb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787F54-8D9D-4530-9CCD-E7E1651F5B8A}">
  <ds:schemaRefs>
    <ds:schemaRef ds:uri="http://schemas.microsoft.com/office/infopath/2007/PartnerControls"/>
    <ds:schemaRef ds:uri="http://schemas.microsoft.com/office/2006/documentManagement/types"/>
    <ds:schemaRef ds:uri="d98edb7b-4b69-42c3-ba31-f9a07c1e3c46"/>
    <ds:schemaRef ds:uri="http://schemas.microsoft.com/office/2006/metadata/properties"/>
    <ds:schemaRef ds:uri="http://purl.org/dc/elements/1.1/"/>
    <ds:schemaRef ds:uri="http://schemas.microsoft.com/sharepoint/v3"/>
    <ds:schemaRef ds:uri="http://schemas.microsoft.com/sharepoint/v4"/>
    <ds:schemaRef ds:uri="http://schemas.openxmlformats.org/package/2006/metadata/core-properties"/>
    <ds:schemaRef ds:uri="1480e229-d1f0-4dea-859f-b8c45efabb7a"/>
    <ds:schemaRef ds:uri="http://purl.org/dc/terms/"/>
    <ds:schemaRef ds:uri="c04198d5-9d41-4f87-9c9b-25c9d99d68b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55DC6F-A0B3-4F44-B95F-5053F5956F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7485</TotalTime>
  <Words>1855</Words>
  <Application>Microsoft Office PowerPoint</Application>
  <PresentationFormat>Grand écran</PresentationFormat>
  <Paragraphs>474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Courier New</vt:lpstr>
      <vt:lpstr>Wingdings</vt:lpstr>
      <vt:lpstr>Couvertures sans photo</vt:lpstr>
      <vt:lpstr>Couvertures avec photo gauche</vt:lpstr>
      <vt:lpstr>Intercalaires</vt:lpstr>
      <vt:lpstr>Contenu</vt:lpstr>
      <vt:lpstr>IASI-A: End of life tests</vt:lpstr>
      <vt:lpstr>Agenda of the presentation</vt:lpstr>
      <vt:lpstr>Agenda of the presentation</vt:lpstr>
      <vt:lpstr>IASI-EOL-1: LFD release ●○○</vt:lpstr>
      <vt:lpstr>IASI-EOL-1: LFD release ●●○</vt:lpstr>
      <vt:lpstr>IASI-EOL-1: LFD release ●●●</vt:lpstr>
      <vt:lpstr>Agenda of the presentation</vt:lpstr>
      <vt:lpstr>IASI-EOL-2: Compensation device stop ●○</vt:lpstr>
      <vt:lpstr>IASI-EOL-2: Compensation device stop ●●</vt:lpstr>
      <vt:lpstr>Agenda of the presentation</vt:lpstr>
      <vt:lpstr>IASI-EOL-03: Intercalibration of Metop-A, B &amp; C●○</vt:lpstr>
      <vt:lpstr>Agenda of the presentation</vt:lpstr>
      <vt:lpstr>IASI-EOL-13: IASI redundancies ●○</vt:lpstr>
      <vt:lpstr>IASI-EOL-13: IASI redundancies ●●</vt:lpstr>
      <vt:lpstr>Agenda of the presentation</vt:lpstr>
      <vt:lpstr>IASI-EOL-15: Local improvment of spatial sampling ●○</vt:lpstr>
      <vt:lpstr>IASI-EOL-15: Local improvment of spatial sampling ●●</vt:lpstr>
      <vt:lpstr>Agenda of the presentation</vt:lpstr>
      <vt:lpstr>IASI-EOL-16: Investigation on CSQ anomaly ●○</vt:lpstr>
      <vt:lpstr>IASI-EOL-16: Investigation on CSQ anomaly ●●</vt:lpstr>
      <vt:lpstr>Agenda of the presentation</vt:lpstr>
      <vt:lpstr>IASI-EOL-17: Deep space manœuvre acquisition ●○</vt:lpstr>
      <vt:lpstr>IASI-EOL-17: Deep space manœuvre acquisition ●●</vt:lpstr>
      <vt:lpstr>Agenda of the presentation</vt:lpstr>
      <vt:lpstr>IASI-EOL-18: NEDT improvment in B1 on 1 sounder pixel ●○</vt:lpstr>
      <vt:lpstr>IASI-EOL-18: NEDT improvment in B1 on 1 sounder pixel ●●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Bigot</dc:creator>
  <cp:lastModifiedBy>Ansart Jeremie</cp:lastModifiedBy>
  <cp:revision>54</cp:revision>
  <dcterms:created xsi:type="dcterms:W3CDTF">2021-03-04T16:38:52Z</dcterms:created>
  <dcterms:modified xsi:type="dcterms:W3CDTF">2021-12-03T11:10:06Z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0x01010000DC6006A7BDDE4C8FF96CE1CE05F6EF002240421B177A4145A68A1D0509C7E11F</vt:lpwstr>
  </property>
  <property fmtid="{D5CDD505-2E9C-101B-9397-08002B2CF9AE}" pid="3" name="cfCentres">
    <vt:lpwstr>26;#Kourou|10e6e4f8-5444-4c46-91d9-1d88f2248fca;#2;#Toulouse|4631c293-d816-4767-8a32-a2fe4467ee72;#34;#Aire sur Adour|bb0d4b2a-cf9c-4ecf-a138-975cb305a5a3;#76;#CST|dcfdef51-9dac-43a6-8a2b-f174591fada0;#115;#Externe|433a1d26-7970-4033-a889-663dbc8acbde</vt:lpwstr>
  </property>
</Properties>
</file>